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4"/>
  </p:notesMasterIdLst>
  <p:handoutMasterIdLst>
    <p:handoutMasterId r:id="rId45"/>
  </p:handoutMasterIdLst>
  <p:sldIdLst>
    <p:sldId id="256" r:id="rId5"/>
    <p:sldId id="257" r:id="rId6"/>
    <p:sldId id="317" r:id="rId7"/>
    <p:sldId id="319" r:id="rId8"/>
    <p:sldId id="262" r:id="rId9"/>
    <p:sldId id="332" r:id="rId10"/>
    <p:sldId id="353" r:id="rId11"/>
    <p:sldId id="354" r:id="rId12"/>
    <p:sldId id="355" r:id="rId13"/>
    <p:sldId id="356" r:id="rId14"/>
    <p:sldId id="281" r:id="rId15"/>
    <p:sldId id="357" r:id="rId16"/>
    <p:sldId id="272" r:id="rId17"/>
    <p:sldId id="273" r:id="rId18"/>
    <p:sldId id="274" r:id="rId19"/>
    <p:sldId id="323" r:id="rId20"/>
    <p:sldId id="324" r:id="rId21"/>
    <p:sldId id="325" r:id="rId22"/>
    <p:sldId id="358" r:id="rId23"/>
    <p:sldId id="333" r:id="rId24"/>
    <p:sldId id="359" r:id="rId25"/>
    <p:sldId id="276" r:id="rId26"/>
    <p:sldId id="298" r:id="rId27"/>
    <p:sldId id="282" r:id="rId28"/>
    <p:sldId id="302" r:id="rId29"/>
    <p:sldId id="360" r:id="rId30"/>
    <p:sldId id="361" r:id="rId31"/>
    <p:sldId id="362" r:id="rId32"/>
    <p:sldId id="363" r:id="rId33"/>
    <p:sldId id="364" r:id="rId34"/>
    <p:sldId id="365" r:id="rId35"/>
    <p:sldId id="321" r:id="rId36"/>
    <p:sldId id="305" r:id="rId37"/>
    <p:sldId id="335" r:id="rId38"/>
    <p:sldId id="307" r:id="rId39"/>
    <p:sldId id="308" r:id="rId40"/>
    <p:sldId id="336" r:id="rId41"/>
    <p:sldId id="366" r:id="rId42"/>
    <p:sldId id="27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9C291B-B26D-4737-B14B-0508E6EF909A}" v="29" dt="2023-01-27T02:46:38.3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704" autoAdjust="0"/>
  </p:normalViewPr>
  <p:slideViewPr>
    <p:cSldViewPr snapToGrid="0">
      <p:cViewPr>
        <p:scale>
          <a:sx n="75" d="100"/>
          <a:sy n="75" d="100"/>
        </p:scale>
        <p:origin x="902" y="3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3/9/2023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2022</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LAB 4</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2022</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LAB 4</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2022</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LAB 4</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2022</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LAB 4</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2022</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Lab 4</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2022</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LAB 4</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LAB 4</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2022</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LAB 4</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2022</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LAB 4</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prod-public-ip-address/cafe/menu.php" TargetMode="Externa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322980" y="3871609"/>
            <a:ext cx="5034832" cy="1685433"/>
          </a:xfrm>
        </p:spPr>
        <p:txBody>
          <a:bodyPr/>
          <a:lstStyle/>
          <a:p>
            <a:r>
              <a:rPr lang="en-US" dirty="0"/>
              <a:t>Module 8 – Challenge Lab: Controlling AWS Account Access by Using IAM</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Made for Professor Lanham A. by Amrit Singh</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Share the </a:t>
            </a:r>
            <a:r>
              <a:rPr lang="en-US" dirty="0" err="1"/>
              <a:t>aws</a:t>
            </a:r>
            <a:r>
              <a:rPr lang="en-US" dirty="0"/>
              <a:t> cloud9 environment with Nikhil and close the cloud9 ide but not the </a:t>
            </a:r>
            <a:r>
              <a:rPr lang="en-US" dirty="0" err="1"/>
              <a:t>aws</a:t>
            </a:r>
            <a:r>
              <a:rPr lang="en-US" dirty="0"/>
              <a:t> console page</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
        <p:nvSpPr>
          <p:cNvPr id="10" name="TextBox 9">
            <a:extLst>
              <a:ext uri="{FF2B5EF4-FFF2-40B4-BE49-F238E27FC236}">
                <a16:creationId xmlns:a16="http://schemas.microsoft.com/office/drawing/2014/main" id="{45E7E3D7-7C3C-84B1-CACD-CB054600932B}"/>
              </a:ext>
            </a:extLst>
          </p:cNvPr>
          <p:cNvSpPr txBox="1"/>
          <p:nvPr/>
        </p:nvSpPr>
        <p:spPr>
          <a:xfrm>
            <a:off x="8849359" y="1595120"/>
            <a:ext cx="3204095" cy="4185761"/>
          </a:xfrm>
          <a:prstGeom prst="rect">
            <a:avLst/>
          </a:prstGeom>
          <a:noFill/>
        </p:spPr>
        <p:txBody>
          <a:bodyPr wrap="square" rtlCol="0">
            <a:spAutoFit/>
          </a:bodyPr>
          <a:lstStyle/>
          <a:p>
            <a:r>
              <a:rPr lang="en-US" sz="1400" b="0" i="0" dirty="0">
                <a:solidFill>
                  <a:srgbClr val="333333"/>
                </a:solidFill>
                <a:effectLst/>
                <a:latin typeface="Open Sans" panose="020B0606030504020204" pitchFamily="34" charset="0"/>
              </a:rPr>
              <a:t>Share the AWS Cloud9 environment with the Nikhil user.</a:t>
            </a:r>
          </a:p>
          <a:p>
            <a:endParaRPr lang="en-US" sz="1400" b="0" i="0" dirty="0">
              <a:solidFill>
                <a:srgbClr val="333333"/>
              </a:solidFill>
              <a:effectLst/>
              <a:latin typeface="Open Sans" panose="020B0606030504020204" pitchFamily="34" charset="0"/>
            </a:endParaRPr>
          </a:p>
          <a:p>
            <a:pPr marL="171450" indent="-171450">
              <a:buFont typeface="Arial" panose="020B0604020202020204" pitchFamily="34" charset="0"/>
              <a:buChar char="•"/>
            </a:pPr>
            <a:r>
              <a:rPr lang="en-US" sz="1400" b="0" i="0" dirty="0">
                <a:solidFill>
                  <a:srgbClr val="333333"/>
                </a:solidFill>
                <a:effectLst/>
                <a:latin typeface="Open Sans" panose="020B0606030504020204" pitchFamily="34" charset="0"/>
              </a:rPr>
              <a:t>In the top-right corner of the AWS Cloud9 IDE, choose Share.</a:t>
            </a:r>
          </a:p>
          <a:p>
            <a:endParaRPr lang="en-US" sz="1400" b="0" i="0" dirty="0">
              <a:solidFill>
                <a:srgbClr val="333333"/>
              </a:solidFill>
              <a:effectLst/>
              <a:latin typeface="Open Sans" panose="020B0606030504020204" pitchFamily="34" charset="0"/>
            </a:endParaRPr>
          </a:p>
          <a:p>
            <a:pPr marL="171450" indent="-171450">
              <a:buFont typeface="Arial" panose="020B0604020202020204" pitchFamily="34" charset="0"/>
              <a:buChar char="•"/>
            </a:pPr>
            <a:r>
              <a:rPr lang="en-US" sz="1400" b="0" i="0" dirty="0">
                <a:solidFill>
                  <a:srgbClr val="333333"/>
                </a:solidFill>
                <a:effectLst/>
                <a:latin typeface="Open Sans" panose="020B0606030504020204" pitchFamily="34" charset="0"/>
              </a:rPr>
              <a:t>In the Share this environment panel, under Invite Members, enter Nikhil and choose Invite.</a:t>
            </a:r>
          </a:p>
          <a:p>
            <a:endParaRPr lang="en-US" sz="1400" b="0" i="0" dirty="0">
              <a:solidFill>
                <a:srgbClr val="333333"/>
              </a:solidFill>
              <a:effectLst/>
              <a:latin typeface="Open Sans" panose="020B0606030504020204" pitchFamily="34" charset="0"/>
            </a:endParaRPr>
          </a:p>
          <a:p>
            <a:pPr marL="171450" indent="-171450">
              <a:buFont typeface="Arial" panose="020B0604020202020204" pitchFamily="34" charset="0"/>
              <a:buChar char="•"/>
            </a:pPr>
            <a:r>
              <a:rPr lang="en-US" sz="1400" b="0" i="0" dirty="0">
                <a:solidFill>
                  <a:srgbClr val="333333"/>
                </a:solidFill>
                <a:effectLst/>
                <a:latin typeface="Open Sans" panose="020B0606030504020204" pitchFamily="34" charset="0"/>
              </a:rPr>
              <a:t>Choose OK, choose OK again, and then choose Done.</a:t>
            </a:r>
          </a:p>
          <a:p>
            <a:endParaRPr lang="en-US" sz="1400" b="0" i="0" dirty="0">
              <a:solidFill>
                <a:srgbClr val="333333"/>
              </a:solidFill>
              <a:effectLst/>
              <a:latin typeface="Open Sans" panose="020B0606030504020204" pitchFamily="34" charset="0"/>
            </a:endParaRPr>
          </a:p>
          <a:p>
            <a:r>
              <a:rPr lang="en-US" sz="1400" b="0" i="0" dirty="0">
                <a:solidFill>
                  <a:srgbClr val="333333"/>
                </a:solidFill>
                <a:effectLst/>
                <a:latin typeface="Open Sans" panose="020B0606030504020204" pitchFamily="34" charset="0"/>
              </a:rPr>
              <a:t> Important: Close the AWS Cloud9 IDE browser tab, but leave open at least one other browser tab where you are logged into the AWS Management Console as the </a:t>
            </a:r>
            <a:r>
              <a:rPr lang="en-US" sz="1400" b="0" i="0" dirty="0" err="1">
                <a:solidFill>
                  <a:srgbClr val="333333"/>
                </a:solidFill>
                <a:effectLst/>
                <a:latin typeface="Open Sans" panose="020B0606030504020204" pitchFamily="34" charset="0"/>
              </a:rPr>
              <a:t>voclabs</a:t>
            </a:r>
            <a:r>
              <a:rPr lang="en-US" sz="1400" b="0" i="0" dirty="0">
                <a:solidFill>
                  <a:srgbClr val="333333"/>
                </a:solidFill>
                <a:effectLst/>
                <a:latin typeface="Open Sans" panose="020B0606030504020204" pitchFamily="34" charset="0"/>
              </a:rPr>
              <a:t> user (Sofía)</a:t>
            </a:r>
            <a:endParaRPr lang="en-US" sz="1400" dirty="0"/>
          </a:p>
        </p:txBody>
      </p:sp>
      <p:pic>
        <p:nvPicPr>
          <p:cNvPr id="5" name="Picture 4">
            <a:extLst>
              <a:ext uri="{FF2B5EF4-FFF2-40B4-BE49-F238E27FC236}">
                <a16:creationId xmlns:a16="http://schemas.microsoft.com/office/drawing/2014/main" id="{B049A064-76DA-C316-3303-A07D76EE3AEF}"/>
              </a:ext>
            </a:extLst>
          </p:cNvPr>
          <p:cNvPicPr>
            <a:picLocks noChangeAspect="1"/>
          </p:cNvPicPr>
          <p:nvPr/>
        </p:nvPicPr>
        <p:blipFill>
          <a:blip r:embed="rId2"/>
          <a:stretch>
            <a:fillRect/>
          </a:stretch>
        </p:blipFill>
        <p:spPr>
          <a:xfrm>
            <a:off x="4323393" y="1595120"/>
            <a:ext cx="2743200" cy="2953778"/>
          </a:xfrm>
          <a:prstGeom prst="rect">
            <a:avLst/>
          </a:prstGeom>
        </p:spPr>
      </p:pic>
      <p:pic>
        <p:nvPicPr>
          <p:cNvPr id="11" name="Picture 10">
            <a:extLst>
              <a:ext uri="{FF2B5EF4-FFF2-40B4-BE49-F238E27FC236}">
                <a16:creationId xmlns:a16="http://schemas.microsoft.com/office/drawing/2014/main" id="{9724A193-EAE5-B8A3-CD66-FFEA2AD0536A}"/>
              </a:ext>
            </a:extLst>
          </p:cNvPr>
          <p:cNvPicPr>
            <a:picLocks noChangeAspect="1"/>
          </p:cNvPicPr>
          <p:nvPr/>
        </p:nvPicPr>
        <p:blipFill>
          <a:blip r:embed="rId3"/>
          <a:stretch>
            <a:fillRect/>
          </a:stretch>
        </p:blipFill>
        <p:spPr>
          <a:xfrm>
            <a:off x="718821" y="1595120"/>
            <a:ext cx="3604572" cy="3901778"/>
          </a:xfrm>
          <a:prstGeom prst="rect">
            <a:avLst/>
          </a:prstGeom>
        </p:spPr>
      </p:pic>
    </p:spTree>
    <p:extLst>
      <p:ext uri="{BB962C8B-B14F-4D97-AF65-F5344CB8AC3E}">
        <p14:creationId xmlns:p14="http://schemas.microsoft.com/office/powerpoint/2010/main" val="3577287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746560" cy="1714033"/>
          </a:xfrm>
        </p:spPr>
        <p:txBody>
          <a:bodyPr/>
          <a:lstStyle/>
          <a:p>
            <a:r>
              <a:rPr lang="en-US" dirty="0"/>
              <a:t>Task 2: Logging in as Nikhil and testing access</a:t>
            </a:r>
          </a:p>
        </p:txBody>
      </p:sp>
    </p:spTree>
    <p:extLst>
      <p:ext uri="{BB962C8B-B14F-4D97-AF65-F5344CB8AC3E}">
        <p14:creationId xmlns:p14="http://schemas.microsoft.com/office/powerpoint/2010/main" val="629928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219652"/>
            <a:ext cx="10515600" cy="1325563"/>
          </a:xfrm>
        </p:spPr>
        <p:txBody>
          <a:bodyPr/>
          <a:lstStyle/>
          <a:p>
            <a:r>
              <a:rPr lang="en-US" dirty="0"/>
              <a:t>To login as Nikhil follow the steps below</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4" name="Picture 3">
            <a:extLst>
              <a:ext uri="{FF2B5EF4-FFF2-40B4-BE49-F238E27FC236}">
                <a16:creationId xmlns:a16="http://schemas.microsoft.com/office/drawing/2014/main" id="{0CE186EF-C9AC-467C-2891-4723B449F9BE}"/>
              </a:ext>
            </a:extLst>
          </p:cNvPr>
          <p:cNvPicPr>
            <a:picLocks noChangeAspect="1"/>
          </p:cNvPicPr>
          <p:nvPr/>
        </p:nvPicPr>
        <p:blipFill>
          <a:blip r:embed="rId2"/>
          <a:stretch>
            <a:fillRect/>
          </a:stretch>
        </p:blipFill>
        <p:spPr>
          <a:xfrm>
            <a:off x="610465" y="1570343"/>
            <a:ext cx="7297017" cy="2449316"/>
          </a:xfrm>
          <a:prstGeom prst="rect">
            <a:avLst/>
          </a:prstGeom>
        </p:spPr>
      </p:pic>
      <p:sp>
        <p:nvSpPr>
          <p:cNvPr id="6" name="TextBox 5">
            <a:extLst>
              <a:ext uri="{FF2B5EF4-FFF2-40B4-BE49-F238E27FC236}">
                <a16:creationId xmlns:a16="http://schemas.microsoft.com/office/drawing/2014/main" id="{6551ECB9-850E-E70E-0CE9-26D1D9444BDD}"/>
              </a:ext>
            </a:extLst>
          </p:cNvPr>
          <p:cNvSpPr txBox="1"/>
          <p:nvPr/>
        </p:nvSpPr>
        <p:spPr>
          <a:xfrm>
            <a:off x="9133840" y="1570342"/>
            <a:ext cx="2971569" cy="4832092"/>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As </a:t>
            </a:r>
            <a:r>
              <a:rPr lang="en-US" sz="1400" b="0" i="1" dirty="0">
                <a:solidFill>
                  <a:srgbClr val="333333"/>
                </a:solidFill>
                <a:effectLst/>
                <a:latin typeface="Open Sans" panose="020B0606030504020204" pitchFamily="34" charset="0"/>
              </a:rPr>
              <a:t>Nikhil</a:t>
            </a:r>
            <a:r>
              <a:rPr lang="en-US" sz="1400" b="0" i="0" dirty="0">
                <a:solidFill>
                  <a:srgbClr val="333333"/>
                </a:solidFill>
                <a:effectLst/>
                <a:latin typeface="Open Sans" panose="020B0606030504020204" pitchFamily="34" charset="0"/>
              </a:rPr>
              <a:t>, log in to the AWS Management Console.</a:t>
            </a:r>
          </a:p>
          <a:p>
            <a:pPr algn="l">
              <a:buFont typeface="Arial" panose="020B0604020202020204" pitchFamily="34" charset="0"/>
              <a:buChar char="•"/>
            </a:pPr>
            <a:r>
              <a:rPr lang="en-US" sz="1400" b="0" i="0" dirty="0">
                <a:solidFill>
                  <a:srgbClr val="333333"/>
                </a:solidFill>
                <a:effectLst/>
                <a:latin typeface="Open Sans" panose="020B0606030504020204" pitchFamily="34" charset="0"/>
              </a:rPr>
              <a:t>In the browser tab where you are logged in as the </a:t>
            </a:r>
            <a:r>
              <a:rPr lang="en-US" sz="1400" b="0" i="1" dirty="0" err="1">
                <a:solidFill>
                  <a:srgbClr val="333333"/>
                </a:solidFill>
                <a:effectLst/>
                <a:latin typeface="Open Sans" panose="020B0606030504020204" pitchFamily="34" charset="0"/>
              </a:rPr>
              <a:t>voclabs</a:t>
            </a:r>
            <a:r>
              <a:rPr lang="en-US" sz="1400" b="0" i="0" dirty="0">
                <a:solidFill>
                  <a:srgbClr val="333333"/>
                </a:solidFill>
                <a:effectLst/>
                <a:latin typeface="Open Sans" panose="020B0606030504020204" pitchFamily="34" charset="0"/>
              </a:rPr>
              <a:t> user (Sofía), open the </a:t>
            </a:r>
            <a:r>
              <a:rPr lang="en-US" sz="1400" b="1" i="0" dirty="0">
                <a:solidFill>
                  <a:srgbClr val="333333"/>
                </a:solidFill>
                <a:effectLst/>
                <a:latin typeface="Open Sans" panose="020B0606030504020204" pitchFamily="34" charset="0"/>
              </a:rPr>
              <a:t>IAM</a:t>
            </a:r>
            <a:r>
              <a:rPr lang="en-US" sz="1400" b="0" i="0" dirty="0">
                <a:solidFill>
                  <a:srgbClr val="333333"/>
                </a:solidFill>
                <a:effectLst/>
                <a:latin typeface="Open Sans" panose="020B0606030504020204" pitchFamily="34" charset="0"/>
              </a:rPr>
              <a:t> console, choose </a:t>
            </a:r>
            <a:r>
              <a:rPr lang="en-US" sz="1400" b="1" i="0" dirty="0">
                <a:solidFill>
                  <a:srgbClr val="333333"/>
                </a:solidFill>
                <a:effectLst/>
                <a:latin typeface="Open Sans" panose="020B0606030504020204" pitchFamily="34" charset="0"/>
              </a:rPr>
              <a:t>Users</a:t>
            </a:r>
            <a:r>
              <a:rPr lang="en-US" sz="1400" b="0" i="0" dirty="0">
                <a:solidFill>
                  <a:srgbClr val="333333"/>
                </a:solidFill>
                <a:effectLst/>
                <a:latin typeface="Open Sans" panose="020B0606030504020204" pitchFamily="34" charset="0"/>
              </a:rPr>
              <a:t>, and then choose </a:t>
            </a:r>
            <a:r>
              <a:rPr lang="en-US" sz="1400" b="1" i="0" dirty="0">
                <a:solidFill>
                  <a:srgbClr val="333333"/>
                </a:solidFill>
                <a:effectLst/>
                <a:latin typeface="Open Sans" panose="020B0606030504020204" pitchFamily="34" charset="0"/>
              </a:rPr>
              <a:t>Nikhil</a:t>
            </a:r>
            <a:r>
              <a:rPr lang="en-US" sz="1400" b="0" i="0" dirty="0">
                <a:solidFill>
                  <a:srgbClr val="333333"/>
                </a:solidFill>
                <a:effectLst/>
                <a:latin typeface="Open Sans" panose="020B0606030504020204" pitchFamily="34" charset="0"/>
              </a:rPr>
              <a:t>.</a:t>
            </a:r>
          </a:p>
          <a:p>
            <a:pPr algn="l">
              <a:buFont typeface="Arial" panose="020B0604020202020204" pitchFamily="34" charset="0"/>
              <a:buChar char="•"/>
            </a:pPr>
            <a:r>
              <a:rPr lang="en-US" sz="1400" b="0" i="0" dirty="0">
                <a:solidFill>
                  <a:srgbClr val="333333"/>
                </a:solidFill>
                <a:effectLst/>
                <a:latin typeface="Open Sans" panose="020B0606030504020204" pitchFamily="34" charset="0"/>
              </a:rPr>
              <a:t>Choose the </a:t>
            </a:r>
            <a:r>
              <a:rPr lang="en-US" sz="1400" b="1" i="0" dirty="0">
                <a:solidFill>
                  <a:srgbClr val="333333"/>
                </a:solidFill>
                <a:effectLst/>
                <a:latin typeface="Open Sans" panose="020B0606030504020204" pitchFamily="34" charset="0"/>
              </a:rPr>
              <a:t>Security credentials</a:t>
            </a:r>
            <a:r>
              <a:rPr lang="en-US" sz="1400" b="0" i="0" dirty="0">
                <a:solidFill>
                  <a:srgbClr val="333333"/>
                </a:solidFill>
                <a:effectLst/>
                <a:latin typeface="Open Sans" panose="020B0606030504020204" pitchFamily="34" charset="0"/>
              </a:rPr>
              <a:t> tab, and in the </a:t>
            </a:r>
            <a:r>
              <a:rPr lang="en-US" sz="1400" b="1" i="0" dirty="0">
                <a:solidFill>
                  <a:srgbClr val="333333"/>
                </a:solidFill>
                <a:effectLst/>
                <a:latin typeface="Open Sans" panose="020B0606030504020204" pitchFamily="34" charset="0"/>
              </a:rPr>
              <a:t>Sign-in credentials</a:t>
            </a:r>
            <a:r>
              <a:rPr lang="en-US" sz="1400" b="0" i="0" dirty="0">
                <a:solidFill>
                  <a:srgbClr val="333333"/>
                </a:solidFill>
                <a:effectLst/>
                <a:latin typeface="Open Sans" panose="020B0606030504020204" pitchFamily="34" charset="0"/>
              </a:rPr>
              <a:t> section, copy the </a:t>
            </a:r>
            <a:r>
              <a:rPr lang="en-US" sz="1400" b="1" i="0" dirty="0">
                <a:solidFill>
                  <a:srgbClr val="333333"/>
                </a:solidFill>
                <a:effectLst/>
                <a:latin typeface="Open Sans" panose="020B0606030504020204" pitchFamily="34" charset="0"/>
              </a:rPr>
              <a:t>Console sign-in link</a:t>
            </a:r>
            <a:r>
              <a:rPr lang="en-US" sz="1400" b="0" i="0" dirty="0">
                <a:solidFill>
                  <a:srgbClr val="333333"/>
                </a:solidFill>
                <a:effectLst/>
                <a:latin typeface="Open Sans" panose="020B0606030504020204" pitchFamily="34" charset="0"/>
              </a:rPr>
              <a:t>.</a:t>
            </a:r>
          </a:p>
          <a:p>
            <a:pPr algn="l">
              <a:buFont typeface="Arial" panose="020B0604020202020204" pitchFamily="34" charset="0"/>
              <a:buChar char="•"/>
            </a:pPr>
            <a:r>
              <a:rPr lang="en-US" sz="1400" b="0" i="0" dirty="0">
                <a:solidFill>
                  <a:srgbClr val="333333"/>
                </a:solidFill>
                <a:effectLst/>
                <a:latin typeface="Open Sans" panose="020B0606030504020204" pitchFamily="34" charset="0"/>
              </a:rPr>
              <a:t>Paste the link into an incognito or private browser tab (or other browser as explained in the previous tip).</a:t>
            </a:r>
          </a:p>
          <a:p>
            <a:pPr algn="l">
              <a:buFont typeface="Arial" panose="020B0604020202020204" pitchFamily="34" charset="0"/>
              <a:buChar char="•"/>
            </a:pPr>
            <a:r>
              <a:rPr lang="en-US" sz="1400" b="0" i="0" dirty="0">
                <a:solidFill>
                  <a:srgbClr val="333333"/>
                </a:solidFill>
                <a:effectLst/>
                <a:latin typeface="Open Sans" panose="020B0606030504020204" pitchFamily="34" charset="0"/>
              </a:rPr>
              <a:t>In the </a:t>
            </a:r>
            <a:r>
              <a:rPr lang="en-US" sz="1400" b="1" i="0" dirty="0">
                <a:solidFill>
                  <a:srgbClr val="333333"/>
                </a:solidFill>
                <a:effectLst/>
                <a:latin typeface="Open Sans" panose="020B0606030504020204" pitchFamily="34" charset="0"/>
              </a:rPr>
              <a:t>Sign in as IAM user</a:t>
            </a:r>
            <a:r>
              <a:rPr lang="en-US" sz="1400" b="0" i="0" dirty="0">
                <a:solidFill>
                  <a:srgbClr val="333333"/>
                </a:solidFill>
                <a:effectLst/>
                <a:latin typeface="Open Sans" panose="020B0606030504020204" pitchFamily="34" charset="0"/>
              </a:rPr>
              <a:t> screen, enter Nikhil's credentials and choose </a:t>
            </a:r>
            <a:r>
              <a:rPr lang="en-US" sz="1400" b="1" i="0" dirty="0">
                <a:solidFill>
                  <a:srgbClr val="333333"/>
                </a:solidFill>
                <a:effectLst/>
                <a:latin typeface="Open Sans" panose="020B0606030504020204" pitchFamily="34" charset="0"/>
              </a:rPr>
              <a:t>Sign in</a:t>
            </a:r>
            <a:r>
              <a:rPr lang="en-US" sz="1400" b="0" i="0" dirty="0">
                <a:solidFill>
                  <a:srgbClr val="333333"/>
                </a:solidFill>
                <a:effectLst/>
                <a:latin typeface="Open Sans" panose="020B0606030504020204" pitchFamily="34" charset="0"/>
              </a:rPr>
              <a:t>.</a:t>
            </a:r>
          </a:p>
          <a:p>
            <a:pPr lvl="1">
              <a:buFont typeface="Arial" panose="020B0604020202020204" pitchFamily="34" charset="0"/>
              <a:buChar char="•"/>
            </a:pPr>
            <a:r>
              <a:rPr lang="en-US" sz="1400" b="1" i="0" dirty="0">
                <a:solidFill>
                  <a:srgbClr val="333333"/>
                </a:solidFill>
                <a:effectLst/>
                <a:latin typeface="Open Sans" panose="020B0606030504020204" pitchFamily="34" charset="0"/>
              </a:rPr>
              <a:t>IAM USER NAME </a:t>
            </a:r>
            <a:r>
              <a:rPr lang="en-US" sz="1400" b="0" i="0" dirty="0">
                <a:solidFill>
                  <a:srgbClr val="333333"/>
                </a:solidFill>
                <a:effectLst/>
                <a:latin typeface="Open Sans" panose="020B0606030504020204" pitchFamily="34" charset="0"/>
              </a:rPr>
              <a:t>– </a:t>
            </a:r>
            <a:r>
              <a:rPr lang="en-US" sz="1400" b="0" i="0" dirty="0">
                <a:solidFill>
                  <a:srgbClr val="333333"/>
                </a:solidFill>
                <a:effectLst/>
                <a:latin typeface="Lucida Console" panose="020B0609040504020204" pitchFamily="49" charset="0"/>
              </a:rPr>
              <a:t>Nikhil</a:t>
            </a:r>
          </a:p>
          <a:p>
            <a:pPr lvl="1">
              <a:buFont typeface="Arial" panose="020B0604020202020204" pitchFamily="34" charset="0"/>
              <a:buChar char="•"/>
            </a:pPr>
            <a:r>
              <a:rPr lang="en-US" sz="1400" b="1" i="0" dirty="0">
                <a:solidFill>
                  <a:srgbClr val="333333"/>
                </a:solidFill>
                <a:effectLst/>
                <a:latin typeface="Open Sans" panose="020B0606030504020204" pitchFamily="34" charset="0"/>
              </a:rPr>
              <a:t>Password</a:t>
            </a:r>
            <a:r>
              <a:rPr lang="en-US" sz="1400" dirty="0">
                <a:solidFill>
                  <a:srgbClr val="333333"/>
                </a:solidFill>
                <a:latin typeface="Lucida Console" panose="020B0609040504020204" pitchFamily="49" charset="0"/>
              </a:rPr>
              <a:t>: @ppD3veloper2020!</a:t>
            </a:r>
            <a:endParaRPr lang="en-US" sz="1400" b="0" i="0" dirty="0">
              <a:solidFill>
                <a:srgbClr val="333333"/>
              </a:solidFill>
              <a:effectLst/>
              <a:latin typeface="Open Sans" panose="020B0606030504020204" pitchFamily="34" charset="0"/>
            </a:endParaRPr>
          </a:p>
          <a:p>
            <a:endParaRPr lang="en-US" sz="1400" dirty="0"/>
          </a:p>
        </p:txBody>
      </p:sp>
      <p:sp>
        <p:nvSpPr>
          <p:cNvPr id="12" name="Rectangle 11">
            <a:extLst>
              <a:ext uri="{FF2B5EF4-FFF2-40B4-BE49-F238E27FC236}">
                <a16:creationId xmlns:a16="http://schemas.microsoft.com/office/drawing/2014/main" id="{5316DA96-76E2-701D-9816-82F0C80B28C7}"/>
              </a:ext>
            </a:extLst>
          </p:cNvPr>
          <p:cNvSpPr/>
          <p:nvPr/>
        </p:nvSpPr>
        <p:spPr>
          <a:xfrm>
            <a:off x="610465" y="3429000"/>
            <a:ext cx="1685926" cy="3013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2DB4D7D-2CFC-9241-1CC2-0FF3124C90B7}"/>
              </a:ext>
            </a:extLst>
          </p:cNvPr>
          <p:cNvPicPr>
            <a:picLocks noChangeAspect="1"/>
          </p:cNvPicPr>
          <p:nvPr/>
        </p:nvPicPr>
        <p:blipFill>
          <a:blip r:embed="rId3"/>
          <a:stretch>
            <a:fillRect/>
          </a:stretch>
        </p:blipFill>
        <p:spPr>
          <a:xfrm>
            <a:off x="610464" y="4044787"/>
            <a:ext cx="2226253" cy="1861931"/>
          </a:xfrm>
          <a:prstGeom prst="rect">
            <a:avLst/>
          </a:prstGeom>
        </p:spPr>
      </p:pic>
    </p:spTree>
    <p:extLst>
      <p:ext uri="{BB962C8B-B14F-4D97-AF65-F5344CB8AC3E}">
        <p14:creationId xmlns:p14="http://schemas.microsoft.com/office/powerpoint/2010/main" val="2886190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IN" dirty="0"/>
              <a:t>OPEN THE EC2 CONSOLE AND SWITCH TO N.VIRGINIA AND COPY THE ADDRESS OF DEV CLOUD9 INSTANCE</a:t>
            </a:r>
            <a:endParaRPr lang="en-US" dirty="0"/>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pic>
        <p:nvPicPr>
          <p:cNvPr id="4" name="Picture 3">
            <a:extLst>
              <a:ext uri="{FF2B5EF4-FFF2-40B4-BE49-F238E27FC236}">
                <a16:creationId xmlns:a16="http://schemas.microsoft.com/office/drawing/2014/main" id="{26C82E49-7229-5745-5C03-D5149280D8FF}"/>
              </a:ext>
            </a:extLst>
          </p:cNvPr>
          <p:cNvPicPr>
            <a:picLocks noChangeAspect="1"/>
          </p:cNvPicPr>
          <p:nvPr/>
        </p:nvPicPr>
        <p:blipFill>
          <a:blip r:embed="rId2"/>
          <a:stretch>
            <a:fillRect/>
          </a:stretch>
        </p:blipFill>
        <p:spPr>
          <a:xfrm>
            <a:off x="69272" y="1575869"/>
            <a:ext cx="7938655" cy="1516465"/>
          </a:xfrm>
          <a:prstGeom prst="rect">
            <a:avLst/>
          </a:prstGeom>
        </p:spPr>
      </p:pic>
      <p:sp>
        <p:nvSpPr>
          <p:cNvPr id="6" name="TextBox 5">
            <a:extLst>
              <a:ext uri="{FF2B5EF4-FFF2-40B4-BE49-F238E27FC236}">
                <a16:creationId xmlns:a16="http://schemas.microsoft.com/office/drawing/2014/main" id="{BD6AA391-BD39-9346-F43D-7A8E1E9C28F5}"/>
              </a:ext>
            </a:extLst>
          </p:cNvPr>
          <p:cNvSpPr txBox="1"/>
          <p:nvPr/>
        </p:nvSpPr>
        <p:spPr>
          <a:xfrm>
            <a:off x="8007927" y="1575869"/>
            <a:ext cx="4114801" cy="4708981"/>
          </a:xfrm>
          <a:prstGeom prst="rect">
            <a:avLst/>
          </a:prstGeom>
          <a:noFill/>
        </p:spPr>
        <p:txBody>
          <a:bodyPr wrap="square" rtlCol="0">
            <a:spAutoFit/>
          </a:bodyPr>
          <a:lstStyle/>
          <a:p>
            <a:r>
              <a:rPr lang="en-US" sz="1200" dirty="0"/>
              <a:t>Open the Amazon EC2 console and in a browser tab, load the café web application.</a:t>
            </a:r>
          </a:p>
          <a:p>
            <a:endParaRPr lang="en-US" sz="1200" dirty="0"/>
          </a:p>
          <a:p>
            <a:pPr marL="171450" indent="-171450">
              <a:buFont typeface="Arial" panose="020B0604020202020204" pitchFamily="34" charset="0"/>
              <a:buChar char="•"/>
            </a:pPr>
            <a:r>
              <a:rPr lang="en-US" sz="1200" dirty="0"/>
              <a:t>Verify that you are in the correct Region (for example, N. Virginia) and switch to it, if necessary.</a:t>
            </a:r>
          </a:p>
          <a:p>
            <a:endParaRPr lang="en-US" sz="1200" dirty="0"/>
          </a:p>
          <a:p>
            <a:pPr marL="171450" indent="-171450">
              <a:buFont typeface="Arial" panose="020B0604020202020204" pitchFamily="34" charset="0"/>
              <a:buChar char="•"/>
            </a:pPr>
            <a:r>
              <a:rPr lang="en-US" sz="1200" dirty="0"/>
              <a:t>You should be able to view all the details of the EC2 instances.</a:t>
            </a:r>
          </a:p>
          <a:p>
            <a:endParaRPr lang="en-US" sz="1200" dirty="0"/>
          </a:p>
          <a:p>
            <a:pPr marL="171450" indent="-171450">
              <a:buFont typeface="Arial" panose="020B0604020202020204" pitchFamily="34" charset="0"/>
              <a:buChar char="•"/>
            </a:pPr>
            <a:r>
              <a:rPr lang="en-US" sz="1200" dirty="0"/>
              <a:t>Locate and copy the IPv4 Public IP address of the aws-cloud9-DEVCafeServer instance.</a:t>
            </a:r>
          </a:p>
          <a:p>
            <a:endParaRPr lang="en-US" sz="1200" dirty="0"/>
          </a:p>
          <a:p>
            <a:pPr marL="171450" indent="-171450">
              <a:buFont typeface="Arial" panose="020B0604020202020204" pitchFamily="34" charset="0"/>
              <a:buChar char="•"/>
            </a:pPr>
            <a:r>
              <a:rPr lang="en-US" sz="1200" dirty="0"/>
              <a:t>In a new browser tab, load http://&lt;dev-public-ip-address&gt;/cafe, where &lt;dev-public-</a:t>
            </a:r>
            <a:r>
              <a:rPr lang="en-US" sz="1200" dirty="0" err="1"/>
              <a:t>ip</a:t>
            </a:r>
            <a:r>
              <a:rPr lang="en-US" sz="1200" dirty="0"/>
              <a:t>-address&gt; is the IP address that you copied.</a:t>
            </a:r>
          </a:p>
          <a:p>
            <a:endParaRPr lang="en-US" sz="1200" dirty="0"/>
          </a:p>
          <a:p>
            <a:r>
              <a:rPr lang="en-US" sz="1200" dirty="0"/>
              <a:t>The café website should display. Keep this browser tab open for later in the lab</a:t>
            </a:r>
          </a:p>
          <a:p>
            <a:endParaRPr lang="en-US" sz="1200" dirty="0"/>
          </a:p>
          <a:p>
            <a:r>
              <a:rPr lang="en-US" sz="1200" dirty="0"/>
              <a:t>12. Test your Amazon EC2 access further by attempting to restart the web server.</a:t>
            </a:r>
          </a:p>
          <a:p>
            <a:endParaRPr lang="en-US" sz="1200" dirty="0"/>
          </a:p>
          <a:p>
            <a:pPr marL="171450" indent="-171450">
              <a:buFont typeface="Arial" panose="020B0604020202020204" pitchFamily="34" charset="0"/>
              <a:buChar char="•"/>
            </a:pPr>
            <a:r>
              <a:rPr lang="en-US" sz="1200" dirty="0"/>
              <a:t>Try to reboot the aws-cloud9-DEVCafeServer instance</a:t>
            </a:r>
          </a:p>
          <a:p>
            <a:r>
              <a:rPr lang="en-US" sz="1200" dirty="0"/>
              <a:t> Tip: To find the Reboot option, select the instance and look in the Instance state menu.</a:t>
            </a:r>
          </a:p>
        </p:txBody>
      </p:sp>
      <p:pic>
        <p:nvPicPr>
          <p:cNvPr id="13" name="Picture 12">
            <a:extLst>
              <a:ext uri="{FF2B5EF4-FFF2-40B4-BE49-F238E27FC236}">
                <a16:creationId xmlns:a16="http://schemas.microsoft.com/office/drawing/2014/main" id="{510EABA9-3D83-4FFC-4234-6461ADF23F55}"/>
              </a:ext>
            </a:extLst>
          </p:cNvPr>
          <p:cNvPicPr>
            <a:picLocks noChangeAspect="1"/>
          </p:cNvPicPr>
          <p:nvPr/>
        </p:nvPicPr>
        <p:blipFill>
          <a:blip r:embed="rId3"/>
          <a:stretch>
            <a:fillRect/>
          </a:stretch>
        </p:blipFill>
        <p:spPr>
          <a:xfrm>
            <a:off x="69272" y="3102466"/>
            <a:ext cx="7938655" cy="1326402"/>
          </a:xfrm>
          <a:prstGeom prst="rect">
            <a:avLst/>
          </a:prstGeom>
        </p:spPr>
      </p:pic>
      <p:sp>
        <p:nvSpPr>
          <p:cNvPr id="14" name="Rectangle 13">
            <a:extLst>
              <a:ext uri="{FF2B5EF4-FFF2-40B4-BE49-F238E27FC236}">
                <a16:creationId xmlns:a16="http://schemas.microsoft.com/office/drawing/2014/main" id="{85E2F1B7-62EC-9F63-0A15-852E01840695}"/>
              </a:ext>
            </a:extLst>
          </p:cNvPr>
          <p:cNvSpPr/>
          <p:nvPr/>
        </p:nvSpPr>
        <p:spPr>
          <a:xfrm>
            <a:off x="2595128" y="3872851"/>
            <a:ext cx="1685926" cy="30133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E5CA3A3-9FD3-878E-AB98-B86853DDCC88}"/>
              </a:ext>
            </a:extLst>
          </p:cNvPr>
          <p:cNvPicPr>
            <a:picLocks noChangeAspect="1"/>
          </p:cNvPicPr>
          <p:nvPr/>
        </p:nvPicPr>
        <p:blipFill>
          <a:blip r:embed="rId4"/>
          <a:stretch>
            <a:fillRect/>
          </a:stretch>
        </p:blipFill>
        <p:spPr>
          <a:xfrm>
            <a:off x="69271" y="4369444"/>
            <a:ext cx="7329055" cy="2046894"/>
          </a:xfrm>
          <a:prstGeom prst="rect">
            <a:avLst/>
          </a:prstGeom>
        </p:spPr>
      </p:pic>
    </p:spTree>
    <p:extLst>
      <p:ext uri="{BB962C8B-B14F-4D97-AF65-F5344CB8AC3E}">
        <p14:creationId xmlns:p14="http://schemas.microsoft.com/office/powerpoint/2010/main" val="97349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Answer the questions related to lab, answer question 1 and 2</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pic>
        <p:nvPicPr>
          <p:cNvPr id="4" name="Picture 3">
            <a:extLst>
              <a:ext uri="{FF2B5EF4-FFF2-40B4-BE49-F238E27FC236}">
                <a16:creationId xmlns:a16="http://schemas.microsoft.com/office/drawing/2014/main" id="{0E69CFFA-E83A-5057-A8DA-55F0EC3E925D}"/>
              </a:ext>
            </a:extLst>
          </p:cNvPr>
          <p:cNvPicPr>
            <a:picLocks noChangeAspect="1"/>
          </p:cNvPicPr>
          <p:nvPr/>
        </p:nvPicPr>
        <p:blipFill>
          <a:blip r:embed="rId2"/>
          <a:stretch>
            <a:fillRect/>
          </a:stretch>
        </p:blipFill>
        <p:spPr>
          <a:xfrm>
            <a:off x="587319" y="1356249"/>
            <a:ext cx="2621507" cy="2545301"/>
          </a:xfrm>
          <a:prstGeom prst="rect">
            <a:avLst/>
          </a:prstGeom>
        </p:spPr>
      </p:pic>
      <p:pic>
        <p:nvPicPr>
          <p:cNvPr id="6" name="Picture 5">
            <a:extLst>
              <a:ext uri="{FF2B5EF4-FFF2-40B4-BE49-F238E27FC236}">
                <a16:creationId xmlns:a16="http://schemas.microsoft.com/office/drawing/2014/main" id="{B8646D81-0551-866D-F67D-C684C5330F0D}"/>
              </a:ext>
            </a:extLst>
          </p:cNvPr>
          <p:cNvPicPr>
            <a:picLocks noChangeAspect="1"/>
          </p:cNvPicPr>
          <p:nvPr/>
        </p:nvPicPr>
        <p:blipFill>
          <a:blip r:embed="rId3"/>
          <a:stretch>
            <a:fillRect/>
          </a:stretch>
        </p:blipFill>
        <p:spPr>
          <a:xfrm>
            <a:off x="3208826" y="1583080"/>
            <a:ext cx="8844629" cy="2885011"/>
          </a:xfrm>
          <a:prstGeom prst="rect">
            <a:avLst/>
          </a:prstGeom>
        </p:spPr>
      </p:pic>
      <p:pic>
        <p:nvPicPr>
          <p:cNvPr id="13" name="Picture 12">
            <a:extLst>
              <a:ext uri="{FF2B5EF4-FFF2-40B4-BE49-F238E27FC236}">
                <a16:creationId xmlns:a16="http://schemas.microsoft.com/office/drawing/2014/main" id="{4CC2EC50-AC7E-CF4C-514D-21AEE29FFF64}"/>
              </a:ext>
            </a:extLst>
          </p:cNvPr>
          <p:cNvPicPr>
            <a:picLocks noChangeAspect="1"/>
          </p:cNvPicPr>
          <p:nvPr/>
        </p:nvPicPr>
        <p:blipFill>
          <a:blip r:embed="rId4"/>
          <a:stretch>
            <a:fillRect/>
          </a:stretch>
        </p:blipFill>
        <p:spPr>
          <a:xfrm>
            <a:off x="7981541" y="3578947"/>
            <a:ext cx="3623140" cy="2586106"/>
          </a:xfrm>
          <a:prstGeom prst="rect">
            <a:avLst/>
          </a:prstGeom>
        </p:spPr>
      </p:pic>
    </p:spTree>
    <p:extLst>
      <p:ext uri="{BB962C8B-B14F-4D97-AF65-F5344CB8AC3E}">
        <p14:creationId xmlns:p14="http://schemas.microsoft.com/office/powerpoint/2010/main" val="386795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Open the ide in </a:t>
            </a:r>
            <a:r>
              <a:rPr lang="en-US" dirty="0" err="1"/>
              <a:t>n.virginia</a:t>
            </a:r>
            <a:r>
              <a:rPr lang="en-US" dirty="0"/>
              <a:t> in shared with me environment</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2" name="TextBox 1">
            <a:extLst>
              <a:ext uri="{FF2B5EF4-FFF2-40B4-BE49-F238E27FC236}">
                <a16:creationId xmlns:a16="http://schemas.microsoft.com/office/drawing/2014/main" id="{8A8B428A-F41F-39F0-C94E-34A8CC3F9E9A}"/>
              </a:ext>
            </a:extLst>
          </p:cNvPr>
          <p:cNvSpPr txBox="1"/>
          <p:nvPr/>
        </p:nvSpPr>
        <p:spPr>
          <a:xfrm>
            <a:off x="8133080" y="1537672"/>
            <a:ext cx="3449320" cy="5047536"/>
          </a:xfrm>
          <a:prstGeom prst="rect">
            <a:avLst/>
          </a:prstGeom>
          <a:noFill/>
        </p:spPr>
        <p:txBody>
          <a:bodyPr wrap="square" rtlCol="0">
            <a:spAutoFit/>
          </a:bodyPr>
          <a:lstStyle/>
          <a:p>
            <a:r>
              <a:rPr lang="en-US" sz="1400" dirty="0"/>
              <a:t>Browse to the AWS Cloud9 console, and connect to the AWS Cloud9 IDE on the </a:t>
            </a:r>
            <a:r>
              <a:rPr lang="en-US" sz="1400" dirty="0" err="1"/>
              <a:t>DEVCafeServer</a:t>
            </a:r>
            <a:r>
              <a:rPr lang="en-US" sz="1400" dirty="0"/>
              <a:t> EC2 instance.</a:t>
            </a:r>
          </a:p>
          <a:p>
            <a:endParaRPr lang="en-US" sz="1400" dirty="0"/>
          </a:p>
          <a:p>
            <a:pPr marL="171450" indent="-171450">
              <a:buFont typeface="Arial" panose="020B0604020202020204" pitchFamily="34" charset="0"/>
              <a:buChar char="•"/>
            </a:pPr>
            <a:r>
              <a:rPr lang="en-US" sz="1400" dirty="0"/>
              <a:t>From the Services menu, choose AWS Cloud9.</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On the left, expand the menu by choosing the    (menu icon), choose Shared with you, and verify that the </a:t>
            </a:r>
            <a:r>
              <a:rPr lang="en-US" sz="1400" dirty="0" err="1"/>
              <a:t>DEVCafeServer</a:t>
            </a:r>
            <a:r>
              <a:rPr lang="en-US" sz="1400" dirty="0"/>
              <a:t> environment is available.</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Choose Open IDE.</a:t>
            </a:r>
          </a:p>
          <a:p>
            <a:endParaRPr lang="en-US" sz="1400" dirty="0"/>
          </a:p>
          <a:p>
            <a:r>
              <a:rPr lang="en-US" sz="1400" dirty="0"/>
              <a:t> </a:t>
            </a:r>
            <a:r>
              <a:rPr lang="en-US" sz="1400" b="1" dirty="0"/>
              <a:t>Note</a:t>
            </a:r>
            <a:r>
              <a:rPr lang="en-US" sz="1400" dirty="0"/>
              <a:t>: You have just connected to the guest OS of the aws-cloud9-DEVCafeServer EC2 instance. You observed this instance in the Amazon EC2 console a moment ago. You can use the IDE to browse and edit files on the web server. It also provides a Bash terminal that runs on the instance.</a:t>
            </a:r>
          </a:p>
        </p:txBody>
      </p:sp>
      <p:pic>
        <p:nvPicPr>
          <p:cNvPr id="5" name="Picture 4">
            <a:extLst>
              <a:ext uri="{FF2B5EF4-FFF2-40B4-BE49-F238E27FC236}">
                <a16:creationId xmlns:a16="http://schemas.microsoft.com/office/drawing/2014/main" id="{4B1A6361-B717-10B1-AD38-3C50BA21FE5A}"/>
              </a:ext>
            </a:extLst>
          </p:cNvPr>
          <p:cNvPicPr>
            <a:picLocks noChangeAspect="1"/>
          </p:cNvPicPr>
          <p:nvPr/>
        </p:nvPicPr>
        <p:blipFill>
          <a:blip r:embed="rId2"/>
          <a:stretch>
            <a:fillRect/>
          </a:stretch>
        </p:blipFill>
        <p:spPr>
          <a:xfrm>
            <a:off x="183563" y="2098215"/>
            <a:ext cx="7969837" cy="2147936"/>
          </a:xfrm>
          <a:prstGeom prst="rect">
            <a:avLst/>
          </a:prstGeom>
        </p:spPr>
      </p:pic>
      <p:pic>
        <p:nvPicPr>
          <p:cNvPr id="10" name="Picture 9">
            <a:extLst>
              <a:ext uri="{FF2B5EF4-FFF2-40B4-BE49-F238E27FC236}">
                <a16:creationId xmlns:a16="http://schemas.microsoft.com/office/drawing/2014/main" id="{0E3564EA-9F64-7146-8182-E33BDE5C1EAD}"/>
              </a:ext>
            </a:extLst>
          </p:cNvPr>
          <p:cNvPicPr>
            <a:picLocks noChangeAspect="1"/>
          </p:cNvPicPr>
          <p:nvPr/>
        </p:nvPicPr>
        <p:blipFill>
          <a:blip r:embed="rId3"/>
          <a:stretch>
            <a:fillRect/>
          </a:stretch>
        </p:blipFill>
        <p:spPr>
          <a:xfrm>
            <a:off x="183563" y="4246151"/>
            <a:ext cx="4494014" cy="2292761"/>
          </a:xfrm>
          <a:prstGeom prst="rect">
            <a:avLst/>
          </a:prstGeom>
        </p:spPr>
      </p:pic>
      <p:sp>
        <p:nvSpPr>
          <p:cNvPr id="12" name="Rectangle 11">
            <a:extLst>
              <a:ext uri="{FF2B5EF4-FFF2-40B4-BE49-F238E27FC236}">
                <a16:creationId xmlns:a16="http://schemas.microsoft.com/office/drawing/2014/main" id="{54486B7D-283E-59FC-EB94-79C89E6B1493}"/>
              </a:ext>
            </a:extLst>
          </p:cNvPr>
          <p:cNvSpPr/>
          <p:nvPr/>
        </p:nvSpPr>
        <p:spPr>
          <a:xfrm>
            <a:off x="1446501" y="3796350"/>
            <a:ext cx="784081" cy="3607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787906-6493-BFBA-69B3-8A52EAED875C}"/>
              </a:ext>
            </a:extLst>
          </p:cNvPr>
          <p:cNvSpPr/>
          <p:nvPr/>
        </p:nvSpPr>
        <p:spPr>
          <a:xfrm>
            <a:off x="197239" y="2811461"/>
            <a:ext cx="6806234" cy="57736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9332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Open the </a:t>
            </a:r>
            <a:r>
              <a:rPr lang="en-US" dirty="0" err="1"/>
              <a:t>index.php</a:t>
            </a:r>
            <a:r>
              <a:rPr lang="en-US" dirty="0"/>
              <a:t> file from the directory</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313901"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pic>
        <p:nvPicPr>
          <p:cNvPr id="6" name="Picture 5">
            <a:extLst>
              <a:ext uri="{FF2B5EF4-FFF2-40B4-BE49-F238E27FC236}">
                <a16:creationId xmlns:a16="http://schemas.microsoft.com/office/drawing/2014/main" id="{903262EB-0997-1429-2942-AC108F964B46}"/>
              </a:ext>
            </a:extLst>
          </p:cNvPr>
          <p:cNvPicPr>
            <a:picLocks noChangeAspect="1"/>
          </p:cNvPicPr>
          <p:nvPr/>
        </p:nvPicPr>
        <p:blipFill>
          <a:blip r:embed="rId2"/>
          <a:stretch>
            <a:fillRect/>
          </a:stretch>
        </p:blipFill>
        <p:spPr>
          <a:xfrm>
            <a:off x="838200" y="1361727"/>
            <a:ext cx="5648377" cy="3390074"/>
          </a:xfrm>
          <a:prstGeom prst="rect">
            <a:avLst/>
          </a:prstGeom>
        </p:spPr>
      </p:pic>
      <p:pic>
        <p:nvPicPr>
          <p:cNvPr id="13" name="Picture 12">
            <a:extLst>
              <a:ext uri="{FF2B5EF4-FFF2-40B4-BE49-F238E27FC236}">
                <a16:creationId xmlns:a16="http://schemas.microsoft.com/office/drawing/2014/main" id="{DF13CF73-222D-31FD-E8F5-32560860A036}"/>
              </a:ext>
            </a:extLst>
          </p:cNvPr>
          <p:cNvPicPr>
            <a:picLocks noChangeAspect="1"/>
          </p:cNvPicPr>
          <p:nvPr/>
        </p:nvPicPr>
        <p:blipFill>
          <a:blip r:embed="rId3"/>
          <a:stretch>
            <a:fillRect/>
          </a:stretch>
        </p:blipFill>
        <p:spPr>
          <a:xfrm>
            <a:off x="838200" y="4695788"/>
            <a:ext cx="3733800" cy="2025687"/>
          </a:xfrm>
          <a:prstGeom prst="rect">
            <a:avLst/>
          </a:prstGeom>
        </p:spPr>
      </p:pic>
      <p:sp>
        <p:nvSpPr>
          <p:cNvPr id="14" name="TextBox 13">
            <a:extLst>
              <a:ext uri="{FF2B5EF4-FFF2-40B4-BE49-F238E27FC236}">
                <a16:creationId xmlns:a16="http://schemas.microsoft.com/office/drawing/2014/main" id="{1FDD4669-CD72-308D-2A08-FCB594FC7EED}"/>
              </a:ext>
            </a:extLst>
          </p:cNvPr>
          <p:cNvSpPr txBox="1"/>
          <p:nvPr/>
        </p:nvSpPr>
        <p:spPr>
          <a:xfrm>
            <a:off x="7904480" y="1628507"/>
            <a:ext cx="3449320" cy="4832092"/>
          </a:xfrm>
          <a:prstGeom prst="rect">
            <a:avLst/>
          </a:prstGeom>
          <a:noFill/>
        </p:spPr>
        <p:txBody>
          <a:bodyPr wrap="square" rtlCol="0">
            <a:spAutoFit/>
          </a:bodyPr>
          <a:lstStyle/>
          <a:p>
            <a:r>
              <a:rPr lang="en-US" sz="1400" dirty="0"/>
              <a:t>On the development instance of the café website, modify the main heading for the webpage.</a:t>
            </a:r>
          </a:p>
          <a:p>
            <a:endParaRPr lang="en-US" sz="1400" dirty="0"/>
          </a:p>
          <a:p>
            <a:pPr marL="171450" indent="-171450">
              <a:buFont typeface="Arial" panose="020B0604020202020204" pitchFamily="34" charset="0"/>
              <a:buChar char="•"/>
            </a:pPr>
            <a:r>
              <a:rPr lang="en-US" sz="1400" dirty="0"/>
              <a:t>Open the main webpage in the editor by going to the file browser, navigating to the </a:t>
            </a:r>
            <a:r>
              <a:rPr lang="en-US" sz="1400" dirty="0" err="1"/>
              <a:t>DEVCafeServer</a:t>
            </a:r>
            <a:r>
              <a:rPr lang="en-US" sz="1400" dirty="0"/>
              <a:t>/www/html/cafe directory, and double-clicking </a:t>
            </a:r>
            <a:r>
              <a:rPr lang="en-US" sz="1400" dirty="0" err="1"/>
              <a:t>index.php</a:t>
            </a:r>
            <a:r>
              <a:rPr lang="en-US" sz="1400" dirty="0"/>
              <a:t>.</a:t>
            </a:r>
          </a:p>
          <a:p>
            <a:endParaRPr lang="en-US" sz="1400" dirty="0"/>
          </a:p>
          <a:p>
            <a:pPr marL="171450" indent="-171450">
              <a:buFont typeface="Arial" panose="020B0604020202020204" pitchFamily="34" charset="0"/>
              <a:buChar char="•"/>
            </a:pPr>
            <a:r>
              <a:rPr lang="en-US" sz="1400" dirty="0"/>
              <a:t>Modify line 13 So that it reads:</a:t>
            </a:r>
          </a:p>
          <a:p>
            <a:r>
              <a:rPr lang="en-US" sz="1400" dirty="0"/>
              <a:t>&lt;div class="center"&gt;</a:t>
            </a:r>
            <a:r>
              <a:rPr lang="en-US" sz="1400" dirty="0" err="1"/>
              <a:t>Caf&amp;eacute</a:t>
            </a:r>
            <a:r>
              <a:rPr lang="en-US" sz="1400" dirty="0"/>
              <a:t>; DEV Site&lt;/div&gt;</a:t>
            </a:r>
          </a:p>
          <a:p>
            <a:pPr marL="171450" indent="-171450">
              <a:buFont typeface="Arial" panose="020B0604020202020204" pitchFamily="34" charset="0"/>
              <a:buChar char="•"/>
            </a:pPr>
            <a:r>
              <a:rPr lang="en-US" sz="1400" dirty="0"/>
              <a:t>To save the change, choose File &gt; Save and in the browser, refresh the http://dev-public-ip-address/cafe/ webpage.</a:t>
            </a:r>
          </a:p>
          <a:p>
            <a:endParaRPr lang="en-US" sz="1400" dirty="0"/>
          </a:p>
          <a:p>
            <a:r>
              <a:rPr lang="en-US" sz="1400" dirty="0"/>
              <a:t>Notice that, while acting as Nikhil, you changed the main heading of the webpage in the development environment.</a:t>
            </a:r>
          </a:p>
        </p:txBody>
      </p:sp>
      <p:sp>
        <p:nvSpPr>
          <p:cNvPr id="24" name="Rectangle 23">
            <a:extLst>
              <a:ext uri="{FF2B5EF4-FFF2-40B4-BE49-F238E27FC236}">
                <a16:creationId xmlns:a16="http://schemas.microsoft.com/office/drawing/2014/main" id="{9539572C-20F6-4C44-EAFB-4D4BFFF000A8}"/>
              </a:ext>
            </a:extLst>
          </p:cNvPr>
          <p:cNvSpPr/>
          <p:nvPr/>
        </p:nvSpPr>
        <p:spPr>
          <a:xfrm>
            <a:off x="2310959" y="2817276"/>
            <a:ext cx="2540881" cy="1011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048DE93-D151-E299-27D8-9865732C070F}"/>
              </a:ext>
            </a:extLst>
          </p:cNvPr>
          <p:cNvSpPr/>
          <p:nvPr/>
        </p:nvSpPr>
        <p:spPr>
          <a:xfrm>
            <a:off x="1602299" y="4860161"/>
            <a:ext cx="2540881" cy="36512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93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Test the connectivity of the web application database</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313901"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pic>
        <p:nvPicPr>
          <p:cNvPr id="10" name="Picture 9">
            <a:extLst>
              <a:ext uri="{FF2B5EF4-FFF2-40B4-BE49-F238E27FC236}">
                <a16:creationId xmlns:a16="http://schemas.microsoft.com/office/drawing/2014/main" id="{33F80363-9595-BD62-CD95-E2DA03FFCB35}"/>
              </a:ext>
            </a:extLst>
          </p:cNvPr>
          <p:cNvPicPr>
            <a:picLocks noChangeAspect="1"/>
          </p:cNvPicPr>
          <p:nvPr/>
        </p:nvPicPr>
        <p:blipFill>
          <a:blip r:embed="rId2"/>
          <a:stretch>
            <a:fillRect/>
          </a:stretch>
        </p:blipFill>
        <p:spPr>
          <a:xfrm>
            <a:off x="548801" y="2182779"/>
            <a:ext cx="7879900" cy="1957306"/>
          </a:xfrm>
          <a:prstGeom prst="rect">
            <a:avLst/>
          </a:prstGeom>
        </p:spPr>
      </p:pic>
      <p:sp>
        <p:nvSpPr>
          <p:cNvPr id="11" name="TextBox 10">
            <a:extLst>
              <a:ext uri="{FF2B5EF4-FFF2-40B4-BE49-F238E27FC236}">
                <a16:creationId xmlns:a16="http://schemas.microsoft.com/office/drawing/2014/main" id="{09FCAB44-B4D0-912A-3C6C-96E57E960936}"/>
              </a:ext>
            </a:extLst>
          </p:cNvPr>
          <p:cNvSpPr txBox="1"/>
          <p:nvPr/>
        </p:nvSpPr>
        <p:spPr>
          <a:xfrm>
            <a:off x="8610600" y="1545605"/>
            <a:ext cx="3449320" cy="3539430"/>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Test the connectivity of the web application database. </a:t>
            </a:r>
          </a:p>
          <a:p>
            <a:pPr algn="l">
              <a:buFont typeface="Arial" panose="020B0604020202020204" pitchFamily="34" charset="0"/>
              <a:buChar char="•"/>
            </a:pPr>
            <a:r>
              <a:rPr lang="en-US" sz="1400" b="0" i="0" dirty="0">
                <a:solidFill>
                  <a:srgbClr val="333333"/>
                </a:solidFill>
                <a:effectLst/>
                <a:latin typeface="Open Sans" panose="020B0606030504020204" pitchFamily="34" charset="0"/>
              </a:rPr>
              <a:t>In the café website, choose </a:t>
            </a:r>
            <a:r>
              <a:rPr lang="en-US" sz="1400" b="1" i="0" dirty="0">
                <a:solidFill>
                  <a:srgbClr val="333333"/>
                </a:solidFill>
                <a:effectLst/>
                <a:latin typeface="Open Sans" panose="020B0606030504020204" pitchFamily="34" charset="0"/>
              </a:rPr>
              <a:t>Menu</a:t>
            </a:r>
            <a:r>
              <a:rPr lang="en-US" sz="1400" b="0" i="0" dirty="0">
                <a:solidFill>
                  <a:srgbClr val="333333"/>
                </a:solidFill>
                <a:effectLst/>
                <a:latin typeface="Open Sans" panose="020B0606030504020204" pitchFamily="34" charset="0"/>
              </a:rPr>
              <a:t>.</a:t>
            </a:r>
          </a:p>
          <a:p>
            <a:pPr algn="l">
              <a:buFont typeface="Arial" panose="020B0604020202020204" pitchFamily="34" charset="0"/>
              <a:buChar char="•"/>
            </a:pPr>
            <a:r>
              <a:rPr lang="en-US" sz="1400" b="0" i="0" dirty="0">
                <a:solidFill>
                  <a:srgbClr val="333333"/>
                </a:solidFill>
                <a:effectLst/>
                <a:latin typeface="Open Sans" panose="020B0606030504020204" pitchFamily="34" charset="0"/>
              </a:rPr>
              <a:t>What message displays?</a:t>
            </a:r>
          </a:p>
          <a:p>
            <a:pPr algn="l">
              <a:buFont typeface="Arial" panose="020B0604020202020204" pitchFamily="34" charset="0"/>
              <a:buChar char="•"/>
            </a:pPr>
            <a:endParaRPr lang="en-US" sz="1400" dirty="0">
              <a:solidFill>
                <a:srgbClr val="333333"/>
              </a:solidFill>
              <a:latin typeface="Open Sans" panose="020B0606030504020204" pitchFamily="34" charset="0"/>
            </a:endParaRPr>
          </a:p>
          <a:p>
            <a:pPr algn="l"/>
            <a:r>
              <a:rPr lang="en-US" sz="1400" b="0" i="0" dirty="0">
                <a:solidFill>
                  <a:srgbClr val="333333"/>
                </a:solidFill>
                <a:effectLst/>
                <a:latin typeface="Open Sans" panose="020B0606030504020204" pitchFamily="34" charset="0"/>
              </a:rPr>
              <a:t>Return to the browser tab with the multiple-choice questions for this lab, and answer the following question.</a:t>
            </a:r>
          </a:p>
          <a:p>
            <a:pPr algn="l">
              <a:buFont typeface="Arial" panose="020B0604020202020204" pitchFamily="34" charset="0"/>
              <a:buChar char="•"/>
            </a:pPr>
            <a:endParaRPr lang="en-US" sz="1400" b="0" i="0" dirty="0">
              <a:solidFill>
                <a:srgbClr val="333333"/>
              </a:solidFill>
              <a:effectLst/>
              <a:latin typeface="Open Sans" panose="020B0606030504020204" pitchFamily="34" charset="0"/>
            </a:endParaRPr>
          </a:p>
          <a:p>
            <a:pPr algn="l">
              <a:buFont typeface="Arial" panose="020B0604020202020204" pitchFamily="34" charset="0"/>
              <a:buChar char="•"/>
            </a:pPr>
            <a:r>
              <a:rPr lang="en-US" sz="1400" b="0" i="0" dirty="0">
                <a:solidFill>
                  <a:srgbClr val="333333"/>
                </a:solidFill>
                <a:effectLst/>
                <a:latin typeface="Open Sans" panose="020B0606030504020204" pitchFamily="34" charset="0"/>
              </a:rPr>
              <a:t>Question 3: Which message was displayed on the Menu page of the café website's development instance?</a:t>
            </a:r>
          </a:p>
          <a:p>
            <a:pPr algn="l"/>
            <a:r>
              <a:rPr lang="en-US" sz="1400" b="0" i="0" dirty="0">
                <a:solidFill>
                  <a:srgbClr val="333333"/>
                </a:solidFill>
                <a:effectLst/>
                <a:latin typeface="Open Sans" panose="020B0606030504020204" pitchFamily="34" charset="0"/>
              </a:rPr>
              <a:t> Nikhil recalls that the database connection parameters are stored in the AWS Systems Manager Parameter Store.</a:t>
            </a:r>
          </a:p>
        </p:txBody>
      </p:sp>
    </p:spTree>
    <p:extLst>
      <p:ext uri="{BB962C8B-B14F-4D97-AF65-F5344CB8AC3E}">
        <p14:creationId xmlns:p14="http://schemas.microsoft.com/office/powerpoint/2010/main" val="383515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Open the systems manager parameter store</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313901"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a:extLst>
              <a:ext uri="{FF2B5EF4-FFF2-40B4-BE49-F238E27FC236}">
                <a16:creationId xmlns:a16="http://schemas.microsoft.com/office/drawing/2014/main" id="{4937A018-B29E-0CE0-5D7C-51C0C8FE0D85}"/>
              </a:ext>
            </a:extLst>
          </p:cNvPr>
          <p:cNvPicPr>
            <a:picLocks noChangeAspect="1"/>
          </p:cNvPicPr>
          <p:nvPr/>
        </p:nvPicPr>
        <p:blipFill>
          <a:blip r:embed="rId2"/>
          <a:stretch>
            <a:fillRect/>
          </a:stretch>
        </p:blipFill>
        <p:spPr>
          <a:xfrm>
            <a:off x="162046" y="1582868"/>
            <a:ext cx="8448554" cy="2640536"/>
          </a:xfrm>
          <a:prstGeom prst="rect">
            <a:avLst/>
          </a:prstGeom>
        </p:spPr>
      </p:pic>
      <p:sp>
        <p:nvSpPr>
          <p:cNvPr id="6" name="TextBox 5">
            <a:extLst>
              <a:ext uri="{FF2B5EF4-FFF2-40B4-BE49-F238E27FC236}">
                <a16:creationId xmlns:a16="http://schemas.microsoft.com/office/drawing/2014/main" id="{5CB5BD44-DCA8-3399-F6AF-2177294F205A}"/>
              </a:ext>
            </a:extLst>
          </p:cNvPr>
          <p:cNvSpPr txBox="1"/>
          <p:nvPr/>
        </p:nvSpPr>
        <p:spPr>
          <a:xfrm>
            <a:off x="8610600" y="1304594"/>
            <a:ext cx="3449320" cy="5478423"/>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As Nikhil, open the Systems Manager Parameter Store.</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In the console, open the Systems Manager service.</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From the menu on the left, choose Application Management &gt; Parameter Store.</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What message displays?</a:t>
            </a:r>
          </a:p>
          <a:p>
            <a:pPr algn="l"/>
            <a:r>
              <a:rPr lang="en-US" sz="1400" b="0" i="0" dirty="0">
                <a:solidFill>
                  <a:srgbClr val="333333"/>
                </a:solidFill>
                <a:effectLst/>
                <a:latin typeface="Open Sans" panose="020B0606030504020204" pitchFamily="34" charset="0"/>
              </a:rPr>
              <a:t>Return to the browser tab with the multiple-choice questions for this lab, and answer the following question.</a:t>
            </a:r>
          </a:p>
          <a:p>
            <a:pPr algn="l"/>
            <a:r>
              <a:rPr lang="en-US" sz="1400" b="0" i="0" dirty="0">
                <a:solidFill>
                  <a:srgbClr val="333333"/>
                </a:solidFill>
                <a:effectLst/>
                <a:latin typeface="Open Sans" panose="020B0606030504020204" pitchFamily="34" charset="0"/>
              </a:rPr>
              <a:t>Question 4: Which message was displayed when Nikhil opened the Systems Manager Parameter Store page in the console?</a:t>
            </a:r>
          </a:p>
          <a:p>
            <a:pPr algn="l"/>
            <a:r>
              <a:rPr lang="en-US" sz="1400" b="0" i="0" dirty="0">
                <a:solidFill>
                  <a:srgbClr val="333333"/>
                </a:solidFill>
                <a:effectLst/>
                <a:latin typeface="Open Sans" panose="020B0606030504020204" pitchFamily="34" charset="0"/>
              </a:rPr>
              <a:t>Nikhil alerts Sofía about the issue on the development server that's preventing him from improving the café web application. Sofía is concerned. She asks Nikhil to check if the production version of the website is experiencing the same issue.</a:t>
            </a:r>
          </a:p>
        </p:txBody>
      </p:sp>
    </p:spTree>
    <p:extLst>
      <p:ext uri="{BB962C8B-B14F-4D97-AF65-F5344CB8AC3E}">
        <p14:creationId xmlns:p14="http://schemas.microsoft.com/office/powerpoint/2010/main" val="999203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Check production environment</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313901"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6" name="TextBox 5">
            <a:extLst>
              <a:ext uri="{FF2B5EF4-FFF2-40B4-BE49-F238E27FC236}">
                <a16:creationId xmlns:a16="http://schemas.microsoft.com/office/drawing/2014/main" id="{5CB5BD44-DCA8-3399-F6AF-2177294F205A}"/>
              </a:ext>
            </a:extLst>
          </p:cNvPr>
          <p:cNvSpPr txBox="1"/>
          <p:nvPr/>
        </p:nvSpPr>
        <p:spPr>
          <a:xfrm>
            <a:off x="8610600" y="1304594"/>
            <a:ext cx="3449320" cy="2677656"/>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As Nikhil, verify that the production café web application is working correctly.</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Open the Amazon EC2 console and copy the IPv4 Public IP address of the </a:t>
            </a:r>
            <a:r>
              <a:rPr lang="en-US" sz="1400" b="0" i="0" dirty="0" err="1">
                <a:solidFill>
                  <a:srgbClr val="333333"/>
                </a:solidFill>
                <a:effectLst/>
                <a:latin typeface="Open Sans" panose="020B0606030504020204" pitchFamily="34" charset="0"/>
              </a:rPr>
              <a:t>PRODCafeServer</a:t>
            </a:r>
            <a:r>
              <a:rPr lang="en-US" sz="1400" b="0" i="0" dirty="0">
                <a:solidFill>
                  <a:srgbClr val="333333"/>
                </a:solidFill>
                <a:effectLst/>
                <a:latin typeface="Open Sans" panose="020B0606030504020204" pitchFamily="34" charset="0"/>
              </a:rPr>
              <a:t> instance.</a:t>
            </a: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In a new browser window, load </a:t>
            </a:r>
            <a:r>
              <a:rPr lang="en-US" sz="1400" b="0" i="0" dirty="0">
                <a:solidFill>
                  <a:srgbClr val="333333"/>
                </a:solidFill>
                <a:effectLst/>
                <a:latin typeface="Open Sans" panose="020B0606030504020204" pitchFamily="34" charset="0"/>
                <a:hlinkClick r:id="rId2"/>
              </a:rPr>
              <a:t>http://prod-public-ip-address/cafe/menu.php</a:t>
            </a:r>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Does the webpage display correctly, and can you place orders?</a:t>
            </a:r>
          </a:p>
        </p:txBody>
      </p:sp>
      <p:pic>
        <p:nvPicPr>
          <p:cNvPr id="4" name="Picture 3">
            <a:extLst>
              <a:ext uri="{FF2B5EF4-FFF2-40B4-BE49-F238E27FC236}">
                <a16:creationId xmlns:a16="http://schemas.microsoft.com/office/drawing/2014/main" id="{99B24D5A-F0FC-F370-6B83-C471A06FF855}"/>
              </a:ext>
            </a:extLst>
          </p:cNvPr>
          <p:cNvPicPr>
            <a:picLocks noChangeAspect="1"/>
          </p:cNvPicPr>
          <p:nvPr/>
        </p:nvPicPr>
        <p:blipFill>
          <a:blip r:embed="rId3"/>
          <a:stretch>
            <a:fillRect/>
          </a:stretch>
        </p:blipFill>
        <p:spPr>
          <a:xfrm>
            <a:off x="563081" y="1304594"/>
            <a:ext cx="6833141" cy="3345075"/>
          </a:xfrm>
          <a:prstGeom prst="rect">
            <a:avLst/>
          </a:prstGeom>
        </p:spPr>
      </p:pic>
      <p:pic>
        <p:nvPicPr>
          <p:cNvPr id="11" name="Picture 10">
            <a:extLst>
              <a:ext uri="{FF2B5EF4-FFF2-40B4-BE49-F238E27FC236}">
                <a16:creationId xmlns:a16="http://schemas.microsoft.com/office/drawing/2014/main" id="{5FF0FA80-2F4A-0ABF-019A-746232EA855E}"/>
              </a:ext>
            </a:extLst>
          </p:cNvPr>
          <p:cNvPicPr>
            <a:picLocks noChangeAspect="1"/>
          </p:cNvPicPr>
          <p:nvPr/>
        </p:nvPicPr>
        <p:blipFill>
          <a:blip r:embed="rId4"/>
          <a:stretch>
            <a:fillRect/>
          </a:stretch>
        </p:blipFill>
        <p:spPr>
          <a:xfrm>
            <a:off x="474090" y="4698516"/>
            <a:ext cx="4114800" cy="1840396"/>
          </a:xfrm>
          <a:prstGeom prst="rect">
            <a:avLst/>
          </a:prstGeom>
        </p:spPr>
      </p:pic>
      <p:sp>
        <p:nvSpPr>
          <p:cNvPr id="16" name="Rectangle 15">
            <a:extLst>
              <a:ext uri="{FF2B5EF4-FFF2-40B4-BE49-F238E27FC236}">
                <a16:creationId xmlns:a16="http://schemas.microsoft.com/office/drawing/2014/main" id="{FDD4EED1-0C3B-1735-65CD-4FEA95D38B5C}"/>
              </a:ext>
            </a:extLst>
          </p:cNvPr>
          <p:cNvSpPr/>
          <p:nvPr/>
        </p:nvSpPr>
        <p:spPr>
          <a:xfrm>
            <a:off x="4236720" y="4168140"/>
            <a:ext cx="1485900" cy="34781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062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235413" y="2490281"/>
            <a:ext cx="5155659" cy="3686783"/>
          </a:xfrm>
        </p:spPr>
        <p:txBody>
          <a:bodyPr>
            <a:normAutofit/>
          </a:bodyPr>
          <a:lstStyle/>
          <a:p>
            <a:r>
              <a:rPr lang="en-US" dirty="0"/>
              <a:t>Accessing the AWS management console</a:t>
            </a:r>
          </a:p>
          <a:p>
            <a:r>
              <a:rPr lang="en-US" dirty="0"/>
              <a:t>Task 1: Configuring an IAM group with policies and an IAM user</a:t>
            </a:r>
          </a:p>
          <a:p>
            <a:r>
              <a:rPr lang="en-US" dirty="0"/>
              <a:t>Task 2: Logging in as Nikhil and testing access</a:t>
            </a:r>
          </a:p>
          <a:p>
            <a:r>
              <a:rPr lang="en-US" dirty="0"/>
              <a:t>Task 3: Configuring IAM for database administrator user access</a:t>
            </a:r>
          </a:p>
          <a:p>
            <a:r>
              <a:rPr lang="en-US" dirty="0"/>
              <a:t>Task 4: Logging in as the database administrator and resolving the database connectivity issue</a:t>
            </a:r>
          </a:p>
          <a:p>
            <a:r>
              <a:rPr lang="en-US" dirty="0"/>
              <a:t>Task 5: Using the IAM Policy Simulator and creating a custom IAM policy with the visual editor</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2022</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LAB 4</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746560" cy="1714033"/>
          </a:xfrm>
        </p:spPr>
        <p:txBody>
          <a:bodyPr/>
          <a:lstStyle/>
          <a:p>
            <a:r>
              <a:rPr lang="en-US" dirty="0"/>
              <a:t>Task 3: Configuring IAM for database administrator user access</a:t>
            </a:r>
          </a:p>
        </p:txBody>
      </p:sp>
    </p:spTree>
    <p:extLst>
      <p:ext uri="{BB962C8B-B14F-4D97-AF65-F5344CB8AC3E}">
        <p14:creationId xmlns:p14="http://schemas.microsoft.com/office/powerpoint/2010/main" val="2000230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Create </a:t>
            </a:r>
            <a:r>
              <a:rPr lang="en-US" dirty="0" err="1"/>
              <a:t>iam</a:t>
            </a:r>
            <a:r>
              <a:rPr lang="en-US" dirty="0"/>
              <a:t> group called </a:t>
            </a:r>
            <a:r>
              <a:rPr lang="en-US" dirty="0" err="1"/>
              <a:t>dbadministrators</a:t>
            </a:r>
            <a:r>
              <a:rPr lang="en-US" dirty="0"/>
              <a:t> using </a:t>
            </a:r>
            <a:r>
              <a:rPr lang="en-US" dirty="0" err="1"/>
              <a:t>sofia’s</a:t>
            </a:r>
            <a:r>
              <a:rPr lang="en-US" dirty="0"/>
              <a:t> account</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313901"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6" name="TextBox 5">
            <a:extLst>
              <a:ext uri="{FF2B5EF4-FFF2-40B4-BE49-F238E27FC236}">
                <a16:creationId xmlns:a16="http://schemas.microsoft.com/office/drawing/2014/main" id="{5CB5BD44-DCA8-3399-F6AF-2177294F205A}"/>
              </a:ext>
            </a:extLst>
          </p:cNvPr>
          <p:cNvSpPr txBox="1"/>
          <p:nvPr/>
        </p:nvSpPr>
        <p:spPr>
          <a:xfrm>
            <a:off x="8610600" y="1690688"/>
            <a:ext cx="3449320" cy="3970318"/>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Back in the browser where you are logged in as the </a:t>
            </a:r>
            <a:r>
              <a:rPr lang="en-US" sz="1400" b="0" i="0" dirty="0" err="1">
                <a:solidFill>
                  <a:srgbClr val="333333"/>
                </a:solidFill>
                <a:effectLst/>
                <a:latin typeface="Open Sans" panose="020B0606030504020204" pitchFamily="34" charset="0"/>
              </a:rPr>
              <a:t>voclabs</a:t>
            </a:r>
            <a:r>
              <a:rPr lang="en-US" sz="1400" b="0" i="0" dirty="0">
                <a:solidFill>
                  <a:srgbClr val="333333"/>
                </a:solidFill>
                <a:effectLst/>
                <a:latin typeface="Open Sans" panose="020B0606030504020204" pitchFamily="34" charset="0"/>
              </a:rPr>
              <a:t> user (Sofía), create an IAM group named </a:t>
            </a:r>
            <a:r>
              <a:rPr lang="en-US" sz="1400" b="0" i="0" dirty="0" err="1">
                <a:solidFill>
                  <a:srgbClr val="333333"/>
                </a:solidFill>
                <a:effectLst/>
                <a:latin typeface="Open Sans" panose="020B0606030504020204" pitchFamily="34" charset="0"/>
              </a:rPr>
              <a:t>DBAdministrators</a:t>
            </a:r>
            <a:r>
              <a:rPr lang="en-US" sz="1400" b="0" i="0" dirty="0">
                <a:solidFill>
                  <a:srgbClr val="333333"/>
                </a:solidFill>
                <a:effectLst/>
                <a:latin typeface="Open Sans" panose="020B0606030504020204" pitchFamily="34" charset="0"/>
              </a:rPr>
              <a:t>, with the following permissions:</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err="1">
                <a:solidFill>
                  <a:srgbClr val="333333"/>
                </a:solidFill>
                <a:effectLst/>
                <a:latin typeface="Open Sans" panose="020B0606030504020204" pitchFamily="34" charset="0"/>
              </a:rPr>
              <a:t>AmazonRDSReadOnlyAccess</a:t>
            </a:r>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err="1">
                <a:solidFill>
                  <a:srgbClr val="333333"/>
                </a:solidFill>
                <a:effectLst/>
                <a:latin typeface="Open Sans" panose="020B0606030504020204" pitchFamily="34" charset="0"/>
              </a:rPr>
              <a:t>AmazonSSMFullAccess</a:t>
            </a:r>
            <a:endParaRPr lang="en-US" sz="1400" b="0" i="0" dirty="0">
              <a:solidFill>
                <a:srgbClr val="333333"/>
              </a:solidFill>
              <a:effectLst/>
              <a:latin typeface="Open Sans" panose="020B0606030504020204" pitchFamily="34" charset="0"/>
            </a:endParaRPr>
          </a:p>
          <a:p>
            <a:pPr algn="l"/>
            <a:r>
              <a:rPr lang="en-US" sz="1400" b="0" i="0" dirty="0">
                <a:solidFill>
                  <a:srgbClr val="333333"/>
                </a:solidFill>
                <a:effectLst/>
                <a:latin typeface="Open Sans" panose="020B0606030504020204" pitchFamily="34" charset="0"/>
              </a:rPr>
              <a:t>Note: In a real-world situation, Sofia would need to grant more than simply read only access to RDS to her database administrators. However, the permissions in this lab environment, do not allow you to attach the </a:t>
            </a:r>
            <a:r>
              <a:rPr lang="en-US" sz="1400" b="0" i="0" dirty="0" err="1">
                <a:solidFill>
                  <a:srgbClr val="333333"/>
                </a:solidFill>
                <a:effectLst/>
                <a:latin typeface="Open Sans" panose="020B0606030504020204" pitchFamily="34" charset="0"/>
              </a:rPr>
              <a:t>AmazonRDSFullAccess</a:t>
            </a:r>
            <a:r>
              <a:rPr lang="en-US" sz="1400" b="0" i="0" dirty="0">
                <a:solidFill>
                  <a:srgbClr val="333333"/>
                </a:solidFill>
                <a:effectLst/>
                <a:latin typeface="Open Sans" panose="020B0606030504020204" pitchFamily="34" charset="0"/>
              </a:rPr>
              <a:t> policy. Instead, for this lab, you should use the </a:t>
            </a:r>
            <a:r>
              <a:rPr lang="en-US" sz="1400" b="0" i="0" dirty="0" err="1">
                <a:solidFill>
                  <a:srgbClr val="333333"/>
                </a:solidFill>
                <a:effectLst/>
                <a:latin typeface="Open Sans" panose="020B0606030504020204" pitchFamily="34" charset="0"/>
              </a:rPr>
              <a:t>AmazonRDSReadOnlyAccess</a:t>
            </a:r>
            <a:r>
              <a:rPr lang="en-US" sz="1400" b="0" i="0" dirty="0">
                <a:solidFill>
                  <a:srgbClr val="333333"/>
                </a:solidFill>
                <a:effectLst/>
                <a:latin typeface="Open Sans" panose="020B0606030504020204" pitchFamily="34" charset="0"/>
              </a:rPr>
              <a:t> policy as a substitute.</a:t>
            </a:r>
          </a:p>
        </p:txBody>
      </p:sp>
      <p:pic>
        <p:nvPicPr>
          <p:cNvPr id="5" name="Picture 4">
            <a:extLst>
              <a:ext uri="{FF2B5EF4-FFF2-40B4-BE49-F238E27FC236}">
                <a16:creationId xmlns:a16="http://schemas.microsoft.com/office/drawing/2014/main" id="{6331BEB3-7681-5217-3EA1-4447CB4D54B4}"/>
              </a:ext>
            </a:extLst>
          </p:cNvPr>
          <p:cNvPicPr>
            <a:picLocks noChangeAspect="1"/>
          </p:cNvPicPr>
          <p:nvPr/>
        </p:nvPicPr>
        <p:blipFill>
          <a:blip r:embed="rId2"/>
          <a:stretch>
            <a:fillRect/>
          </a:stretch>
        </p:blipFill>
        <p:spPr>
          <a:xfrm>
            <a:off x="2209800" y="1615641"/>
            <a:ext cx="5655197" cy="4740709"/>
          </a:xfrm>
          <a:prstGeom prst="rect">
            <a:avLst/>
          </a:prstGeom>
        </p:spPr>
      </p:pic>
    </p:spTree>
    <p:extLst>
      <p:ext uri="{BB962C8B-B14F-4D97-AF65-F5344CB8AC3E}">
        <p14:creationId xmlns:p14="http://schemas.microsoft.com/office/powerpoint/2010/main" val="3181357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Create a user </a:t>
            </a:r>
            <a:r>
              <a:rPr lang="en-US" dirty="0" err="1"/>
              <a:t>olivia</a:t>
            </a:r>
            <a:r>
              <a:rPr lang="en-US" dirty="0"/>
              <a:t> and add her to the new group</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pic>
        <p:nvPicPr>
          <p:cNvPr id="5" name="Picture 4">
            <a:extLst>
              <a:ext uri="{FF2B5EF4-FFF2-40B4-BE49-F238E27FC236}">
                <a16:creationId xmlns:a16="http://schemas.microsoft.com/office/drawing/2014/main" id="{E7281845-53BE-BAC8-24D2-09D18AB260C0}"/>
              </a:ext>
            </a:extLst>
          </p:cNvPr>
          <p:cNvPicPr>
            <a:picLocks noChangeAspect="1"/>
          </p:cNvPicPr>
          <p:nvPr/>
        </p:nvPicPr>
        <p:blipFill>
          <a:blip r:embed="rId2"/>
          <a:stretch>
            <a:fillRect/>
          </a:stretch>
        </p:blipFill>
        <p:spPr>
          <a:xfrm>
            <a:off x="451413" y="1880499"/>
            <a:ext cx="8426369" cy="2357998"/>
          </a:xfrm>
          <a:prstGeom prst="rect">
            <a:avLst/>
          </a:prstGeom>
        </p:spPr>
      </p:pic>
      <p:sp>
        <p:nvSpPr>
          <p:cNvPr id="6" name="TextBox 5">
            <a:extLst>
              <a:ext uri="{FF2B5EF4-FFF2-40B4-BE49-F238E27FC236}">
                <a16:creationId xmlns:a16="http://schemas.microsoft.com/office/drawing/2014/main" id="{FCC5D8D4-5302-C07B-C9A0-63EC2C1CA993}"/>
              </a:ext>
            </a:extLst>
          </p:cNvPr>
          <p:cNvSpPr txBox="1"/>
          <p:nvPr/>
        </p:nvSpPr>
        <p:spPr>
          <a:xfrm>
            <a:off x="8877782" y="1690688"/>
            <a:ext cx="3314218" cy="2677656"/>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Create an IAM user that's named Olivia with access to the AWS Management Console.  </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Set a custom password: Db@dministrat0r2020!</a:t>
            </a: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Clear the requirement to reset the password</a:t>
            </a:r>
          </a:p>
          <a:p>
            <a:endParaRPr lang="en-US" sz="1400" dirty="0"/>
          </a:p>
          <a:p>
            <a:r>
              <a:rPr lang="en-US" sz="1400" b="0" i="0" dirty="0">
                <a:solidFill>
                  <a:srgbClr val="333333"/>
                </a:solidFill>
                <a:effectLst/>
                <a:latin typeface="Open Sans" panose="020B0606030504020204" pitchFamily="34" charset="0"/>
              </a:rPr>
              <a:t>Add Olivia to the </a:t>
            </a:r>
            <a:r>
              <a:rPr lang="en-US" sz="1400" b="1" i="0" dirty="0" err="1">
                <a:solidFill>
                  <a:srgbClr val="333333"/>
                </a:solidFill>
                <a:effectLst/>
                <a:latin typeface="Open Sans" panose="020B0606030504020204" pitchFamily="34" charset="0"/>
              </a:rPr>
              <a:t>DBAdministrators</a:t>
            </a:r>
            <a:r>
              <a:rPr lang="en-US" sz="1400" b="0" i="0" dirty="0">
                <a:solidFill>
                  <a:srgbClr val="333333"/>
                </a:solidFill>
                <a:effectLst/>
                <a:latin typeface="Open Sans" panose="020B0606030504020204" pitchFamily="34" charset="0"/>
              </a:rPr>
              <a:t> group</a:t>
            </a:r>
            <a:br>
              <a:rPr lang="en-US" sz="1400" dirty="0"/>
            </a:br>
            <a:endParaRPr lang="en-US" sz="1400" b="0" i="0" dirty="0">
              <a:solidFill>
                <a:srgbClr val="333333"/>
              </a:solidFill>
              <a:effectLst/>
              <a:latin typeface="Open Sans" panose="020B0606030504020204" pitchFamily="34" charset="0"/>
            </a:endParaRPr>
          </a:p>
        </p:txBody>
      </p:sp>
      <p:pic>
        <p:nvPicPr>
          <p:cNvPr id="11" name="Picture 10">
            <a:extLst>
              <a:ext uri="{FF2B5EF4-FFF2-40B4-BE49-F238E27FC236}">
                <a16:creationId xmlns:a16="http://schemas.microsoft.com/office/drawing/2014/main" id="{6D1C3B80-28B1-5443-64D8-4AC1C12F1379}"/>
              </a:ext>
            </a:extLst>
          </p:cNvPr>
          <p:cNvPicPr>
            <a:picLocks noChangeAspect="1"/>
          </p:cNvPicPr>
          <p:nvPr/>
        </p:nvPicPr>
        <p:blipFill>
          <a:blip r:embed="rId3"/>
          <a:stretch>
            <a:fillRect/>
          </a:stretch>
        </p:blipFill>
        <p:spPr>
          <a:xfrm>
            <a:off x="451413" y="4238497"/>
            <a:ext cx="8291267" cy="2228028"/>
          </a:xfrm>
          <a:prstGeom prst="rect">
            <a:avLst/>
          </a:prstGeom>
        </p:spPr>
      </p:pic>
    </p:spTree>
    <p:extLst>
      <p:ext uri="{BB962C8B-B14F-4D97-AF65-F5344CB8AC3E}">
        <p14:creationId xmlns:p14="http://schemas.microsoft.com/office/powerpoint/2010/main" val="1408730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746560" cy="1714033"/>
          </a:xfrm>
        </p:spPr>
        <p:txBody>
          <a:bodyPr/>
          <a:lstStyle/>
          <a:p>
            <a:r>
              <a:rPr lang="en-US" dirty="0"/>
              <a:t>Task 4: Logging in as the database administrator and resolving the database connectivity issue</a:t>
            </a:r>
          </a:p>
        </p:txBody>
      </p:sp>
    </p:spTree>
    <p:extLst>
      <p:ext uri="{BB962C8B-B14F-4D97-AF65-F5344CB8AC3E}">
        <p14:creationId xmlns:p14="http://schemas.microsoft.com/office/powerpoint/2010/main" val="3966900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Log in as </a:t>
            </a:r>
            <a:r>
              <a:rPr lang="en-US" dirty="0" err="1"/>
              <a:t>olivia</a:t>
            </a:r>
            <a:r>
              <a:rPr lang="en-US" dirty="0"/>
              <a:t> after logging out from </a:t>
            </a:r>
            <a:r>
              <a:rPr lang="en-US" dirty="0" err="1"/>
              <a:t>nikhil</a:t>
            </a:r>
            <a:endParaRPr lang="en-US" dirty="0"/>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4" name="Picture 3">
            <a:extLst>
              <a:ext uri="{FF2B5EF4-FFF2-40B4-BE49-F238E27FC236}">
                <a16:creationId xmlns:a16="http://schemas.microsoft.com/office/drawing/2014/main" id="{19C4A6AC-5245-D906-FBE6-BD1111FCD268}"/>
              </a:ext>
            </a:extLst>
          </p:cNvPr>
          <p:cNvPicPr>
            <a:picLocks noChangeAspect="1"/>
          </p:cNvPicPr>
          <p:nvPr/>
        </p:nvPicPr>
        <p:blipFill>
          <a:blip r:embed="rId2"/>
          <a:stretch>
            <a:fillRect/>
          </a:stretch>
        </p:blipFill>
        <p:spPr>
          <a:xfrm>
            <a:off x="619246" y="1919401"/>
            <a:ext cx="7818698" cy="1670500"/>
          </a:xfrm>
          <a:prstGeom prst="rect">
            <a:avLst/>
          </a:prstGeom>
        </p:spPr>
      </p:pic>
      <p:pic>
        <p:nvPicPr>
          <p:cNvPr id="10" name="Picture 9">
            <a:extLst>
              <a:ext uri="{FF2B5EF4-FFF2-40B4-BE49-F238E27FC236}">
                <a16:creationId xmlns:a16="http://schemas.microsoft.com/office/drawing/2014/main" id="{3850D2E6-9750-CB7C-3F0C-8B4C93DB60E0}"/>
              </a:ext>
            </a:extLst>
          </p:cNvPr>
          <p:cNvPicPr>
            <a:picLocks noChangeAspect="1"/>
          </p:cNvPicPr>
          <p:nvPr/>
        </p:nvPicPr>
        <p:blipFill>
          <a:blip r:embed="rId3"/>
          <a:stretch>
            <a:fillRect/>
          </a:stretch>
        </p:blipFill>
        <p:spPr>
          <a:xfrm>
            <a:off x="619246" y="3589901"/>
            <a:ext cx="2018964" cy="2682918"/>
          </a:xfrm>
          <a:prstGeom prst="rect">
            <a:avLst/>
          </a:prstGeom>
        </p:spPr>
      </p:pic>
      <p:sp>
        <p:nvSpPr>
          <p:cNvPr id="11" name="TextBox 10">
            <a:extLst>
              <a:ext uri="{FF2B5EF4-FFF2-40B4-BE49-F238E27FC236}">
                <a16:creationId xmlns:a16="http://schemas.microsoft.com/office/drawing/2014/main" id="{330D39B2-C0EE-F9A1-275C-AE46827CDAD1}"/>
              </a:ext>
            </a:extLst>
          </p:cNvPr>
          <p:cNvSpPr txBox="1"/>
          <p:nvPr/>
        </p:nvSpPr>
        <p:spPr>
          <a:xfrm>
            <a:off x="8437944" y="1690688"/>
            <a:ext cx="3754056" cy="4832092"/>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As Olivia, log in to the AWS Management Console.</a:t>
            </a:r>
          </a:p>
          <a:p>
            <a:pPr algn="l"/>
            <a:r>
              <a:rPr lang="en-US" sz="1400" b="0" i="0" dirty="0">
                <a:solidFill>
                  <a:srgbClr val="333333"/>
                </a:solidFill>
                <a:effectLst/>
                <a:latin typeface="Open Sans" panose="020B0606030504020204" pitchFamily="34" charset="0"/>
              </a:rPr>
              <a:t> Tip: Use the incognito session, private session, or other browser type that you used to log in as Nikhil. To do this:</a:t>
            </a: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Choose Nikhil @ &lt;account-number&gt; in the top-right area of the console and choose Sign Out.</a:t>
            </a: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Then, choose Log back in.</a:t>
            </a:r>
          </a:p>
          <a:p>
            <a:pPr algn="l"/>
            <a:r>
              <a:rPr lang="en-US" sz="1400" b="0" i="0" dirty="0">
                <a:solidFill>
                  <a:srgbClr val="333333"/>
                </a:solidFill>
                <a:effectLst/>
                <a:latin typeface="Open Sans" panose="020B0606030504020204" pitchFamily="34" charset="0"/>
              </a:rPr>
              <a:t>The Sign in as IAM user screen should display, with the Account ID pre-populated.</a:t>
            </a:r>
          </a:p>
          <a:p>
            <a:pPr algn="l"/>
            <a:r>
              <a:rPr lang="en-US" sz="1400" b="0" i="0" dirty="0">
                <a:solidFill>
                  <a:srgbClr val="333333"/>
                </a:solidFill>
                <a:effectLst/>
                <a:latin typeface="Open Sans" panose="020B0606030504020204" pitchFamily="34" charset="0"/>
              </a:rPr>
              <a:t> Note: If the login screen doesn't display the account ID, return to the browser tab where you are still logged in as the </a:t>
            </a:r>
            <a:r>
              <a:rPr lang="en-US" sz="1400" b="0" i="0" dirty="0" err="1">
                <a:solidFill>
                  <a:srgbClr val="333333"/>
                </a:solidFill>
                <a:effectLst/>
                <a:latin typeface="Open Sans" panose="020B0606030504020204" pitchFamily="34" charset="0"/>
              </a:rPr>
              <a:t>voclabs</a:t>
            </a:r>
            <a:r>
              <a:rPr lang="en-US" sz="1400" b="0" i="0" dirty="0">
                <a:solidFill>
                  <a:srgbClr val="333333"/>
                </a:solidFill>
                <a:effectLst/>
                <a:latin typeface="Open Sans" panose="020B0606030504020204" pitchFamily="34" charset="0"/>
              </a:rPr>
              <a:t> (Sofía) user. In the IAM console, choose Users and choose Olivia. Choose the Security credentials tab. In the Sign-in credentials section, copy the Console sign-in link.</a:t>
            </a: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Sign in with Olivia's credentials:</a:t>
            </a:r>
          </a:p>
          <a:p>
            <a:pPr marL="742950" lvl="1" indent="-285750">
              <a:buFont typeface="Arial" panose="020B0604020202020204" pitchFamily="34" charset="0"/>
              <a:buChar char="•"/>
            </a:pPr>
            <a:r>
              <a:rPr lang="en-US" sz="1400" b="0" i="0" dirty="0">
                <a:solidFill>
                  <a:srgbClr val="333333"/>
                </a:solidFill>
                <a:effectLst/>
                <a:latin typeface="Open Sans" panose="020B0606030504020204" pitchFamily="34" charset="0"/>
              </a:rPr>
              <a:t>IAM user name: Olivia</a:t>
            </a:r>
          </a:p>
          <a:p>
            <a:pPr marL="742950" lvl="1" indent="-285750">
              <a:buFont typeface="Arial" panose="020B0604020202020204" pitchFamily="34" charset="0"/>
              <a:buChar char="•"/>
            </a:pPr>
            <a:r>
              <a:rPr lang="en-US" sz="1400" b="0" i="0" dirty="0">
                <a:solidFill>
                  <a:srgbClr val="333333"/>
                </a:solidFill>
                <a:effectLst/>
                <a:latin typeface="Open Sans" panose="020B0606030504020204" pitchFamily="34" charset="0"/>
              </a:rPr>
              <a:t>Password: Db@dministrat0r2020!</a:t>
            </a:r>
          </a:p>
        </p:txBody>
      </p:sp>
    </p:spTree>
    <p:extLst>
      <p:ext uri="{BB962C8B-B14F-4D97-AF65-F5344CB8AC3E}">
        <p14:creationId xmlns:p14="http://schemas.microsoft.com/office/powerpoint/2010/main" val="2915760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Verify the </a:t>
            </a:r>
            <a:r>
              <a:rPr lang="en-US" dirty="0" err="1"/>
              <a:t>rds</a:t>
            </a:r>
            <a:r>
              <a:rPr lang="en-US" dirty="0"/>
              <a:t> database is running</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pic>
        <p:nvPicPr>
          <p:cNvPr id="5" name="Picture 4">
            <a:extLst>
              <a:ext uri="{FF2B5EF4-FFF2-40B4-BE49-F238E27FC236}">
                <a16:creationId xmlns:a16="http://schemas.microsoft.com/office/drawing/2014/main" id="{7B9AE6BD-1627-0D04-DDC3-E57D4727C556}"/>
              </a:ext>
            </a:extLst>
          </p:cNvPr>
          <p:cNvPicPr>
            <a:picLocks noChangeAspect="1"/>
          </p:cNvPicPr>
          <p:nvPr/>
        </p:nvPicPr>
        <p:blipFill>
          <a:blip r:embed="rId2"/>
          <a:stretch>
            <a:fillRect/>
          </a:stretch>
        </p:blipFill>
        <p:spPr>
          <a:xfrm>
            <a:off x="376763" y="1560491"/>
            <a:ext cx="8089153" cy="2463027"/>
          </a:xfrm>
          <a:prstGeom prst="rect">
            <a:avLst/>
          </a:prstGeom>
        </p:spPr>
      </p:pic>
      <p:sp>
        <p:nvSpPr>
          <p:cNvPr id="6" name="TextBox 5">
            <a:extLst>
              <a:ext uri="{FF2B5EF4-FFF2-40B4-BE49-F238E27FC236}">
                <a16:creationId xmlns:a16="http://schemas.microsoft.com/office/drawing/2014/main" id="{B0FCE59D-7C2C-4827-98B0-34157057FCA0}"/>
              </a:ext>
            </a:extLst>
          </p:cNvPr>
          <p:cNvSpPr txBox="1"/>
          <p:nvPr/>
        </p:nvSpPr>
        <p:spPr>
          <a:xfrm>
            <a:off x="8465916" y="1524258"/>
            <a:ext cx="3754056" cy="4616648"/>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Verify that the RDS database is running.</a:t>
            </a:r>
          </a:p>
          <a:p>
            <a:pPr algn="l"/>
            <a:endParaRPr lang="en-US" sz="1400" b="0" i="0" dirty="0">
              <a:solidFill>
                <a:srgbClr val="333333"/>
              </a:solidFill>
              <a:effectLst/>
              <a:latin typeface="Open Sans" panose="020B0606030504020204" pitchFamily="34" charset="0"/>
            </a:endParaRPr>
          </a:p>
          <a:p>
            <a:pPr algn="l"/>
            <a:r>
              <a:rPr lang="en-US" sz="1400" b="0" i="0" dirty="0">
                <a:solidFill>
                  <a:srgbClr val="333333"/>
                </a:solidFill>
                <a:effectLst/>
                <a:latin typeface="Open Sans" panose="020B0606030504020204" pitchFamily="34" charset="0"/>
              </a:rPr>
              <a:t>Open the Amazon RDS service page and choose Databases.</a:t>
            </a:r>
          </a:p>
          <a:p>
            <a:pPr algn="l"/>
            <a:r>
              <a:rPr lang="en-US" sz="1400" b="0" i="0" dirty="0">
                <a:solidFill>
                  <a:srgbClr val="333333"/>
                </a:solidFill>
                <a:effectLst/>
                <a:latin typeface="Open Sans" panose="020B0606030504020204" pitchFamily="34" charset="0"/>
              </a:rPr>
              <a:t>Verify that the Status of the database instance is Available.</a:t>
            </a:r>
          </a:p>
          <a:p>
            <a:pPr algn="l"/>
            <a:r>
              <a:rPr lang="en-US" sz="1400" b="0" i="0" dirty="0">
                <a:solidFill>
                  <a:srgbClr val="333333"/>
                </a:solidFill>
                <a:effectLst/>
                <a:latin typeface="Open Sans" panose="020B0606030504020204" pitchFamily="34" charset="0"/>
              </a:rPr>
              <a:t>Olivia observes that the database is running.</a:t>
            </a:r>
          </a:p>
          <a:p>
            <a:pPr algn="l"/>
            <a:endParaRPr lang="en-US" sz="1400" b="0" i="0" dirty="0">
              <a:solidFill>
                <a:srgbClr val="333333"/>
              </a:solidFill>
              <a:effectLst/>
              <a:latin typeface="Open Sans" panose="020B0606030504020204" pitchFamily="34" charset="0"/>
            </a:endParaRPr>
          </a:p>
          <a:p>
            <a:pPr algn="l"/>
            <a:r>
              <a:rPr lang="en-US" sz="1400" b="0" i="0" dirty="0">
                <a:solidFill>
                  <a:srgbClr val="333333"/>
                </a:solidFill>
                <a:effectLst/>
                <a:latin typeface="Open Sans" panose="020B0606030504020204" pitchFamily="34" charset="0"/>
              </a:rPr>
              <a:t>She recalls that the development environment connects to the database by using parameters that are stored in the Systems Manager Parameter Store. Olivia wonders if the </a:t>
            </a:r>
            <a:r>
              <a:rPr lang="en-US" sz="1400" b="0" i="0" dirty="0" err="1">
                <a:solidFill>
                  <a:srgbClr val="333333"/>
                </a:solidFill>
                <a:effectLst/>
                <a:latin typeface="Open Sans" panose="020B0606030504020204" pitchFamily="34" charset="0"/>
              </a:rPr>
              <a:t>DEVCafeServer</a:t>
            </a:r>
            <a:r>
              <a:rPr lang="en-US" sz="1400" b="0" i="0" dirty="0">
                <a:solidFill>
                  <a:srgbClr val="333333"/>
                </a:solidFill>
                <a:effectLst/>
                <a:latin typeface="Open Sans" panose="020B0606030504020204" pitchFamily="34" charset="0"/>
              </a:rPr>
              <a:t> EC2 instance has permissions to read the parameters out of the Parameter Store.</a:t>
            </a:r>
          </a:p>
          <a:p>
            <a:pPr algn="l"/>
            <a:endParaRPr lang="en-US" sz="1400" b="0" i="0" dirty="0">
              <a:solidFill>
                <a:srgbClr val="333333"/>
              </a:solidFill>
              <a:effectLst/>
              <a:latin typeface="Open Sans" panose="020B0606030504020204" pitchFamily="34" charset="0"/>
            </a:endParaRPr>
          </a:p>
          <a:p>
            <a:pPr algn="l"/>
            <a:r>
              <a:rPr lang="en-US" sz="1400" b="0" i="0" dirty="0">
                <a:solidFill>
                  <a:srgbClr val="333333"/>
                </a:solidFill>
                <a:effectLst/>
                <a:latin typeface="Open Sans" panose="020B0606030504020204" pitchFamily="34" charset="0"/>
              </a:rPr>
              <a:t>Open the Amazon EC2 console and choose Instances (running).</a:t>
            </a:r>
          </a:p>
          <a:p>
            <a:pPr algn="l"/>
            <a:endParaRPr lang="en-US" sz="1400" b="0" i="0" dirty="0">
              <a:solidFill>
                <a:srgbClr val="333333"/>
              </a:solidFill>
              <a:effectLst/>
              <a:latin typeface="Open Sans" panose="020B0606030504020204" pitchFamily="34" charset="0"/>
            </a:endParaRPr>
          </a:p>
          <a:p>
            <a:pPr algn="l"/>
            <a:endParaRPr lang="en-US" sz="1400" b="0" i="0" dirty="0">
              <a:solidFill>
                <a:srgbClr val="333333"/>
              </a:solidFill>
              <a:effectLst/>
              <a:latin typeface="Open Sans" panose="020B0606030504020204" pitchFamily="34" charset="0"/>
            </a:endParaRPr>
          </a:p>
        </p:txBody>
      </p:sp>
      <p:pic>
        <p:nvPicPr>
          <p:cNvPr id="11" name="Picture 10">
            <a:extLst>
              <a:ext uri="{FF2B5EF4-FFF2-40B4-BE49-F238E27FC236}">
                <a16:creationId xmlns:a16="http://schemas.microsoft.com/office/drawing/2014/main" id="{840B90D3-9342-7E45-705F-157CCB75B17E}"/>
              </a:ext>
            </a:extLst>
          </p:cNvPr>
          <p:cNvPicPr>
            <a:picLocks noChangeAspect="1"/>
          </p:cNvPicPr>
          <p:nvPr/>
        </p:nvPicPr>
        <p:blipFill>
          <a:blip r:embed="rId3"/>
          <a:stretch>
            <a:fillRect/>
          </a:stretch>
        </p:blipFill>
        <p:spPr>
          <a:xfrm>
            <a:off x="468177" y="4352325"/>
            <a:ext cx="7906326" cy="1360345"/>
          </a:xfrm>
          <a:prstGeom prst="rect">
            <a:avLst/>
          </a:prstGeom>
        </p:spPr>
      </p:pic>
    </p:spTree>
    <p:extLst>
      <p:ext uri="{BB962C8B-B14F-4D97-AF65-F5344CB8AC3E}">
        <p14:creationId xmlns:p14="http://schemas.microsoft.com/office/powerpoint/2010/main" val="1285447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RETURN TO AWS CONSOLE LOGGED IN AS SOFIA AND UNDER IAM USERGROUPS ADD THE FOLLOWING</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6" name="TextBox 5">
            <a:extLst>
              <a:ext uri="{FF2B5EF4-FFF2-40B4-BE49-F238E27FC236}">
                <a16:creationId xmlns:a16="http://schemas.microsoft.com/office/drawing/2014/main" id="{B0FCE59D-7C2C-4827-98B0-34157057FCA0}"/>
              </a:ext>
            </a:extLst>
          </p:cNvPr>
          <p:cNvSpPr txBox="1"/>
          <p:nvPr/>
        </p:nvSpPr>
        <p:spPr>
          <a:xfrm>
            <a:off x="8465916" y="1690688"/>
            <a:ext cx="3754056" cy="2246769"/>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Open the </a:t>
            </a:r>
            <a:r>
              <a:rPr lang="en-US" sz="1400" b="0" i="0" dirty="0" err="1">
                <a:solidFill>
                  <a:srgbClr val="333333"/>
                </a:solidFill>
                <a:effectLst/>
                <a:latin typeface="Open Sans" panose="020B0606030504020204" pitchFamily="34" charset="0"/>
              </a:rPr>
              <a:t>DBAdministrators</a:t>
            </a:r>
            <a:r>
              <a:rPr lang="en-US" sz="1400" b="0" i="0" dirty="0">
                <a:solidFill>
                  <a:srgbClr val="333333"/>
                </a:solidFill>
                <a:effectLst/>
                <a:latin typeface="Open Sans" panose="020B0606030504020204" pitchFamily="34" charset="0"/>
              </a:rPr>
              <a:t> group, and attach these policies:</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AmazonEC2ReadOnlyAccess</a:t>
            </a:r>
          </a:p>
          <a:p>
            <a:pPr marL="285750" indent="-285750" algn="l">
              <a:buFont typeface="Arial" panose="020B0604020202020204" pitchFamily="34" charset="0"/>
              <a:buChar char="•"/>
            </a:pPr>
            <a:r>
              <a:rPr lang="en-US" sz="1400" b="0" i="0" dirty="0" err="1">
                <a:solidFill>
                  <a:srgbClr val="333333"/>
                </a:solidFill>
                <a:effectLst/>
                <a:latin typeface="Open Sans" panose="020B0606030504020204" pitchFamily="34" charset="0"/>
              </a:rPr>
              <a:t>IAMReadOnlyAccess</a:t>
            </a:r>
            <a:endParaRPr lang="en-US" sz="1400" b="0" i="0" dirty="0">
              <a:solidFill>
                <a:srgbClr val="333333"/>
              </a:solidFill>
              <a:effectLst/>
              <a:latin typeface="Open Sans" panose="020B0606030504020204" pitchFamily="34" charset="0"/>
            </a:endParaRPr>
          </a:p>
          <a:p>
            <a:pPr algn="l"/>
            <a:endParaRPr lang="en-US" sz="1400" dirty="0">
              <a:solidFill>
                <a:srgbClr val="333333"/>
              </a:solidFill>
              <a:latin typeface="Open Sans" panose="020B0606030504020204" pitchFamily="34" charset="0"/>
            </a:endParaRPr>
          </a:p>
          <a:p>
            <a:pPr algn="l"/>
            <a:r>
              <a:rPr lang="en-US" sz="1400" b="0" i="0" dirty="0">
                <a:solidFill>
                  <a:srgbClr val="333333"/>
                </a:solidFill>
                <a:effectLst/>
                <a:latin typeface="Open Sans" panose="020B0606030504020204" pitchFamily="34" charset="0"/>
              </a:rPr>
              <a:t>Note: Sofía realizes that Olivia needs some IAM permissions if she must access the details of the IAM role that's attached to the EC2 instance.</a:t>
            </a:r>
          </a:p>
        </p:txBody>
      </p:sp>
      <p:pic>
        <p:nvPicPr>
          <p:cNvPr id="4" name="Picture 3">
            <a:extLst>
              <a:ext uri="{FF2B5EF4-FFF2-40B4-BE49-F238E27FC236}">
                <a16:creationId xmlns:a16="http://schemas.microsoft.com/office/drawing/2014/main" id="{3E5FA4D6-38F5-E7C0-C281-A4AEB3F06999}"/>
              </a:ext>
            </a:extLst>
          </p:cNvPr>
          <p:cNvPicPr>
            <a:picLocks noChangeAspect="1"/>
          </p:cNvPicPr>
          <p:nvPr/>
        </p:nvPicPr>
        <p:blipFill>
          <a:blip r:embed="rId2"/>
          <a:stretch>
            <a:fillRect/>
          </a:stretch>
        </p:blipFill>
        <p:spPr>
          <a:xfrm>
            <a:off x="601883" y="1524258"/>
            <a:ext cx="7551517" cy="2192861"/>
          </a:xfrm>
          <a:prstGeom prst="rect">
            <a:avLst/>
          </a:prstGeom>
        </p:spPr>
      </p:pic>
      <p:pic>
        <p:nvPicPr>
          <p:cNvPr id="12" name="Picture 11">
            <a:extLst>
              <a:ext uri="{FF2B5EF4-FFF2-40B4-BE49-F238E27FC236}">
                <a16:creationId xmlns:a16="http://schemas.microsoft.com/office/drawing/2014/main" id="{B43895F1-F545-9BE0-9B64-92AA36CE5C10}"/>
              </a:ext>
            </a:extLst>
          </p:cNvPr>
          <p:cNvPicPr>
            <a:picLocks noChangeAspect="1"/>
          </p:cNvPicPr>
          <p:nvPr/>
        </p:nvPicPr>
        <p:blipFill>
          <a:blip r:embed="rId3"/>
          <a:stretch>
            <a:fillRect/>
          </a:stretch>
        </p:blipFill>
        <p:spPr>
          <a:xfrm>
            <a:off x="722453" y="3717119"/>
            <a:ext cx="7743463" cy="2110982"/>
          </a:xfrm>
          <a:prstGeom prst="rect">
            <a:avLst/>
          </a:prstGeom>
        </p:spPr>
      </p:pic>
    </p:spTree>
    <p:extLst>
      <p:ext uri="{BB962C8B-B14F-4D97-AF65-F5344CB8AC3E}">
        <p14:creationId xmlns:p14="http://schemas.microsoft.com/office/powerpoint/2010/main" val="910016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RETURN TO AWS CONSOLE LOGGED IN AS SOFIA AND UNDER IAM USERGROUPS ADD THE FOLLOWING</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6" name="TextBox 5">
            <a:extLst>
              <a:ext uri="{FF2B5EF4-FFF2-40B4-BE49-F238E27FC236}">
                <a16:creationId xmlns:a16="http://schemas.microsoft.com/office/drawing/2014/main" id="{B0FCE59D-7C2C-4827-98B0-34157057FCA0}"/>
              </a:ext>
            </a:extLst>
          </p:cNvPr>
          <p:cNvSpPr txBox="1"/>
          <p:nvPr/>
        </p:nvSpPr>
        <p:spPr>
          <a:xfrm>
            <a:off x="8465916" y="1698662"/>
            <a:ext cx="3754056" cy="5047536"/>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Still as the </a:t>
            </a:r>
            <a:r>
              <a:rPr lang="en-US" sz="1400" b="0" i="0" dirty="0" err="1">
                <a:solidFill>
                  <a:srgbClr val="333333"/>
                </a:solidFill>
                <a:effectLst/>
                <a:latin typeface="Open Sans" panose="020B0606030504020204" pitchFamily="34" charset="0"/>
              </a:rPr>
              <a:t>voclabs</a:t>
            </a:r>
            <a:r>
              <a:rPr lang="en-US" sz="1400" b="0" i="0" dirty="0">
                <a:solidFill>
                  <a:srgbClr val="333333"/>
                </a:solidFill>
                <a:effectLst/>
                <a:latin typeface="Open Sans" panose="020B0606030504020204" pitchFamily="34" charset="0"/>
              </a:rPr>
              <a:t> user (Sofía), check which services and features Olivia used.</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In the IAM console, open the Olivia user, and choose the Access Advisor tab</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Notice that you can see which service areas that Olivia visited. Recent service activity usually appears within 4 hours (as stated in the Access Advisor details). You might not see any Last accessed data for Olivia yet.</a:t>
            </a:r>
          </a:p>
          <a:p>
            <a:pPr algn="l"/>
            <a:endParaRPr lang="en-US" sz="1400" b="0" i="0" dirty="0">
              <a:solidFill>
                <a:srgbClr val="333333"/>
              </a:solidFill>
              <a:effectLst/>
              <a:latin typeface="Open Sans" panose="020B0606030504020204" pitchFamily="34" charset="0"/>
            </a:endParaRPr>
          </a:p>
          <a:p>
            <a:pPr algn="l"/>
            <a:r>
              <a:rPr lang="en-US" sz="1400" b="0" i="0" dirty="0">
                <a:solidFill>
                  <a:srgbClr val="333333"/>
                </a:solidFill>
                <a:effectLst/>
                <a:latin typeface="Open Sans" panose="020B0606030504020204" pitchFamily="34" charset="0"/>
              </a:rPr>
              <a:t> You can use this view to gain insight into how a user's permissions might be more open than they should be. This information enables you to more closely align access rights with the principle of least privilege.</a:t>
            </a:r>
          </a:p>
          <a:p>
            <a:pPr algn="l"/>
            <a:r>
              <a:rPr lang="en-US" sz="1400" b="0" i="0" dirty="0">
                <a:solidFill>
                  <a:srgbClr val="333333"/>
                </a:solidFill>
                <a:effectLst/>
                <a:latin typeface="Open Sans" panose="020B0606030504020204" pitchFamily="34" charset="0"/>
              </a:rPr>
              <a:t> Sofía asks Olivia to check her Amazon EC2 access.</a:t>
            </a:r>
          </a:p>
          <a:p>
            <a:pPr algn="l"/>
            <a:endParaRPr lang="en-US" sz="1400" b="0" i="0" dirty="0">
              <a:solidFill>
                <a:srgbClr val="333333"/>
              </a:solidFill>
              <a:effectLst/>
              <a:latin typeface="Open Sans" panose="020B0606030504020204" pitchFamily="34" charset="0"/>
            </a:endParaRPr>
          </a:p>
        </p:txBody>
      </p:sp>
      <p:pic>
        <p:nvPicPr>
          <p:cNvPr id="5" name="Picture 4">
            <a:extLst>
              <a:ext uri="{FF2B5EF4-FFF2-40B4-BE49-F238E27FC236}">
                <a16:creationId xmlns:a16="http://schemas.microsoft.com/office/drawing/2014/main" id="{D4AB9889-D666-67A9-C9DB-F866F373CE15}"/>
              </a:ext>
            </a:extLst>
          </p:cNvPr>
          <p:cNvPicPr>
            <a:picLocks noChangeAspect="1"/>
          </p:cNvPicPr>
          <p:nvPr/>
        </p:nvPicPr>
        <p:blipFill>
          <a:blip r:embed="rId2"/>
          <a:stretch>
            <a:fillRect/>
          </a:stretch>
        </p:blipFill>
        <p:spPr>
          <a:xfrm>
            <a:off x="284773" y="1851950"/>
            <a:ext cx="8181143" cy="3553623"/>
          </a:xfrm>
          <a:prstGeom prst="rect">
            <a:avLst/>
          </a:prstGeom>
        </p:spPr>
      </p:pic>
    </p:spTree>
    <p:extLst>
      <p:ext uri="{BB962C8B-B14F-4D97-AF65-F5344CB8AC3E}">
        <p14:creationId xmlns:p14="http://schemas.microsoft.com/office/powerpoint/2010/main" val="44847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RETURN AS OLIVIA TO THE EC2 CONSOLE</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6" name="TextBox 5">
            <a:extLst>
              <a:ext uri="{FF2B5EF4-FFF2-40B4-BE49-F238E27FC236}">
                <a16:creationId xmlns:a16="http://schemas.microsoft.com/office/drawing/2014/main" id="{B0FCE59D-7C2C-4827-98B0-34157057FCA0}"/>
              </a:ext>
            </a:extLst>
          </p:cNvPr>
          <p:cNvSpPr txBox="1"/>
          <p:nvPr/>
        </p:nvSpPr>
        <p:spPr>
          <a:xfrm>
            <a:off x="8465916" y="1698662"/>
            <a:ext cx="3754056" cy="4832092"/>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As Olivia, return to the browser tab where the Olivia user is logged in and refresh the instances page of the Amazon EC2 console.</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Olivia should now be able to access both running EC2 instances.</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Select the aws-cloud9-DEVCafeServer instance.</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In the Details tab, find IAM role and choose </a:t>
            </a:r>
            <a:r>
              <a:rPr lang="en-US" sz="1400" b="0" i="0" dirty="0" err="1">
                <a:solidFill>
                  <a:srgbClr val="333333"/>
                </a:solidFill>
                <a:effectLst/>
                <a:latin typeface="Open Sans" panose="020B0606030504020204" pitchFamily="34" charset="0"/>
              </a:rPr>
              <a:t>CafeRole</a:t>
            </a:r>
            <a:r>
              <a:rPr lang="en-US" sz="1400" b="0" i="0" dirty="0">
                <a:solidFill>
                  <a:srgbClr val="333333"/>
                </a:solidFill>
                <a:effectLst/>
                <a:latin typeface="Open Sans" panose="020B0606030504020204" pitchFamily="34" charset="0"/>
              </a:rPr>
              <a:t>.</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In the Permissions tab, expand the </a:t>
            </a:r>
            <a:r>
              <a:rPr lang="en-US" sz="1400" b="0" i="0" dirty="0" err="1">
                <a:solidFill>
                  <a:srgbClr val="333333"/>
                </a:solidFill>
                <a:effectLst/>
                <a:latin typeface="Open Sans" panose="020B0606030504020204" pitchFamily="34" charset="0"/>
              </a:rPr>
              <a:t>AmazonSSMManagedInstanceCore</a:t>
            </a:r>
            <a:r>
              <a:rPr lang="en-US" sz="1400" b="0" i="0" dirty="0">
                <a:solidFill>
                  <a:srgbClr val="333333"/>
                </a:solidFill>
                <a:effectLst/>
                <a:latin typeface="Open Sans" panose="020B0606030504020204" pitchFamily="34" charset="0"/>
              </a:rPr>
              <a:t> policy to see the permission details in JSON.</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Review the policy permissions.</a:t>
            </a:r>
          </a:p>
          <a:p>
            <a:pPr algn="l"/>
            <a:endParaRPr lang="en-US" sz="1400" dirty="0">
              <a:solidFill>
                <a:srgbClr val="333333"/>
              </a:solidFill>
              <a:latin typeface="Open Sans" panose="020B0606030504020204" pitchFamily="34" charset="0"/>
            </a:endParaRPr>
          </a:p>
          <a:p>
            <a:pPr algn="l"/>
            <a:r>
              <a:rPr lang="en-US" sz="1400" dirty="0">
                <a:solidFill>
                  <a:srgbClr val="333333"/>
                </a:solidFill>
                <a:latin typeface="Open Sans" panose="020B0606030504020204" pitchFamily="34" charset="0"/>
              </a:rPr>
              <a:t>Answer Question number 6</a:t>
            </a:r>
            <a:endParaRPr lang="en-US" sz="1400" b="0" i="0" dirty="0">
              <a:solidFill>
                <a:srgbClr val="333333"/>
              </a:solidFill>
              <a:effectLst/>
              <a:latin typeface="Open Sans" panose="020B0606030504020204" pitchFamily="34" charset="0"/>
            </a:endParaRPr>
          </a:p>
        </p:txBody>
      </p:sp>
      <p:pic>
        <p:nvPicPr>
          <p:cNvPr id="4" name="Picture 3">
            <a:extLst>
              <a:ext uri="{FF2B5EF4-FFF2-40B4-BE49-F238E27FC236}">
                <a16:creationId xmlns:a16="http://schemas.microsoft.com/office/drawing/2014/main" id="{3205F822-604B-B2CE-5E7D-BA7D08FF9989}"/>
              </a:ext>
            </a:extLst>
          </p:cNvPr>
          <p:cNvPicPr>
            <a:picLocks noChangeAspect="1"/>
          </p:cNvPicPr>
          <p:nvPr/>
        </p:nvPicPr>
        <p:blipFill>
          <a:blip r:embed="rId2"/>
          <a:stretch>
            <a:fillRect/>
          </a:stretch>
        </p:blipFill>
        <p:spPr>
          <a:xfrm>
            <a:off x="527482" y="1356527"/>
            <a:ext cx="6397205" cy="2810359"/>
          </a:xfrm>
          <a:prstGeom prst="rect">
            <a:avLst/>
          </a:prstGeom>
        </p:spPr>
      </p:pic>
      <p:pic>
        <p:nvPicPr>
          <p:cNvPr id="11" name="Picture 10">
            <a:extLst>
              <a:ext uri="{FF2B5EF4-FFF2-40B4-BE49-F238E27FC236}">
                <a16:creationId xmlns:a16="http://schemas.microsoft.com/office/drawing/2014/main" id="{856DC767-571F-1DB3-B84F-D6158C939A45}"/>
              </a:ext>
            </a:extLst>
          </p:cNvPr>
          <p:cNvPicPr>
            <a:picLocks noChangeAspect="1"/>
          </p:cNvPicPr>
          <p:nvPr/>
        </p:nvPicPr>
        <p:blipFill>
          <a:blip r:embed="rId3"/>
          <a:stretch>
            <a:fillRect/>
          </a:stretch>
        </p:blipFill>
        <p:spPr>
          <a:xfrm>
            <a:off x="615132" y="4339500"/>
            <a:ext cx="4558751" cy="2406697"/>
          </a:xfrm>
          <a:prstGeom prst="rect">
            <a:avLst/>
          </a:prstGeom>
        </p:spPr>
      </p:pic>
    </p:spTree>
    <p:extLst>
      <p:ext uri="{BB962C8B-B14F-4D97-AF65-F5344CB8AC3E}">
        <p14:creationId xmlns:p14="http://schemas.microsoft.com/office/powerpoint/2010/main" val="339996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RETURN AS OLIVIA TO THE EC2 CONSOLE</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6" name="TextBox 5">
            <a:extLst>
              <a:ext uri="{FF2B5EF4-FFF2-40B4-BE49-F238E27FC236}">
                <a16:creationId xmlns:a16="http://schemas.microsoft.com/office/drawing/2014/main" id="{B0FCE59D-7C2C-4827-98B0-34157057FCA0}"/>
              </a:ext>
            </a:extLst>
          </p:cNvPr>
          <p:cNvSpPr txBox="1"/>
          <p:nvPr/>
        </p:nvSpPr>
        <p:spPr>
          <a:xfrm>
            <a:off x="8465916" y="1698662"/>
            <a:ext cx="3754056" cy="1169551"/>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As </a:t>
            </a:r>
            <a:r>
              <a:rPr lang="en-US" sz="1400" b="0" i="1" dirty="0">
                <a:solidFill>
                  <a:srgbClr val="333333"/>
                </a:solidFill>
                <a:effectLst/>
                <a:latin typeface="Open Sans" panose="020B0606030504020204" pitchFamily="34" charset="0"/>
              </a:rPr>
              <a:t>Olivia</a:t>
            </a:r>
            <a:r>
              <a:rPr lang="en-US" sz="1400" b="0" i="0" dirty="0">
                <a:solidFill>
                  <a:srgbClr val="333333"/>
                </a:solidFill>
                <a:effectLst/>
                <a:latin typeface="Open Sans" panose="020B0606030504020204" pitchFamily="34" charset="0"/>
              </a:rPr>
              <a:t>, update the </a:t>
            </a:r>
            <a:r>
              <a:rPr lang="en-US" sz="1400" b="1" i="0" dirty="0" err="1">
                <a:solidFill>
                  <a:srgbClr val="333333"/>
                </a:solidFill>
                <a:effectLst/>
                <a:latin typeface="Open Sans" panose="020B0606030504020204" pitchFamily="34" charset="0"/>
              </a:rPr>
              <a:t>dbUser</a:t>
            </a:r>
            <a:r>
              <a:rPr lang="en-US" sz="1400" b="0" i="0" dirty="0">
                <a:solidFill>
                  <a:srgbClr val="333333"/>
                </a:solidFill>
                <a:effectLst/>
                <a:latin typeface="Open Sans" panose="020B0606030504020204" pitchFamily="34" charset="0"/>
              </a:rPr>
              <a:t> value in the Systems Manager Parameter Store</a:t>
            </a:r>
          </a:p>
          <a:p>
            <a:pPr algn="l"/>
            <a:endParaRPr lang="en-US" sz="1400" dirty="0">
              <a:solidFill>
                <a:srgbClr val="333333"/>
              </a:solidFill>
              <a:latin typeface="Open Sans" panose="020B0606030504020204" pitchFamily="34" charset="0"/>
            </a:endParaRPr>
          </a:p>
          <a:p>
            <a:pPr algn="l"/>
            <a:r>
              <a:rPr lang="en-US" sz="1400" b="0" i="0" dirty="0">
                <a:solidFill>
                  <a:srgbClr val="333333"/>
                </a:solidFill>
                <a:effectLst/>
                <a:latin typeface="Open Sans" panose="020B0606030504020204" pitchFamily="34" charset="0"/>
              </a:rPr>
              <a:t>Note – the value for the parameter store is th</a:t>
            </a:r>
            <a:r>
              <a:rPr lang="en-US" sz="1400" dirty="0">
                <a:solidFill>
                  <a:srgbClr val="333333"/>
                </a:solidFill>
                <a:latin typeface="Open Sans" panose="020B0606030504020204" pitchFamily="34" charset="0"/>
              </a:rPr>
              <a:t>e username of the RDS database</a:t>
            </a:r>
            <a:endParaRPr lang="en-US" sz="1400" b="0" i="0" dirty="0">
              <a:solidFill>
                <a:srgbClr val="333333"/>
              </a:solidFill>
              <a:effectLst/>
              <a:latin typeface="Open Sans" panose="020B0606030504020204" pitchFamily="34" charset="0"/>
            </a:endParaRPr>
          </a:p>
        </p:txBody>
      </p:sp>
      <p:pic>
        <p:nvPicPr>
          <p:cNvPr id="5" name="Picture 4">
            <a:extLst>
              <a:ext uri="{FF2B5EF4-FFF2-40B4-BE49-F238E27FC236}">
                <a16:creationId xmlns:a16="http://schemas.microsoft.com/office/drawing/2014/main" id="{2E485BEC-0736-BBEA-1A0B-4EA69BB63B93}"/>
              </a:ext>
            </a:extLst>
          </p:cNvPr>
          <p:cNvPicPr>
            <a:picLocks noChangeAspect="1"/>
          </p:cNvPicPr>
          <p:nvPr/>
        </p:nvPicPr>
        <p:blipFill>
          <a:blip r:embed="rId2"/>
          <a:stretch>
            <a:fillRect/>
          </a:stretch>
        </p:blipFill>
        <p:spPr>
          <a:xfrm>
            <a:off x="530708" y="1388448"/>
            <a:ext cx="6390753" cy="2812469"/>
          </a:xfrm>
          <a:prstGeom prst="rect">
            <a:avLst/>
          </a:prstGeom>
        </p:spPr>
      </p:pic>
      <p:sp>
        <p:nvSpPr>
          <p:cNvPr id="10" name="Rectangle 9">
            <a:extLst>
              <a:ext uri="{FF2B5EF4-FFF2-40B4-BE49-F238E27FC236}">
                <a16:creationId xmlns:a16="http://schemas.microsoft.com/office/drawing/2014/main" id="{86FE6DBB-9268-2730-F34E-0E504C5F4DF1}"/>
              </a:ext>
            </a:extLst>
          </p:cNvPr>
          <p:cNvSpPr/>
          <p:nvPr/>
        </p:nvSpPr>
        <p:spPr>
          <a:xfrm>
            <a:off x="707136" y="3608832"/>
            <a:ext cx="1322832" cy="1645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459457E-7A85-F41F-6F7A-37C2975339B7}"/>
              </a:ext>
            </a:extLst>
          </p:cNvPr>
          <p:cNvPicPr>
            <a:picLocks noChangeAspect="1"/>
          </p:cNvPicPr>
          <p:nvPr/>
        </p:nvPicPr>
        <p:blipFill>
          <a:blip r:embed="rId3"/>
          <a:stretch>
            <a:fillRect/>
          </a:stretch>
        </p:blipFill>
        <p:spPr>
          <a:xfrm>
            <a:off x="618921" y="4200917"/>
            <a:ext cx="6302540" cy="2520558"/>
          </a:xfrm>
          <a:prstGeom prst="rect">
            <a:avLst/>
          </a:prstGeom>
        </p:spPr>
      </p:pic>
    </p:spTree>
    <p:extLst>
      <p:ext uri="{BB962C8B-B14F-4D97-AF65-F5344CB8AC3E}">
        <p14:creationId xmlns:p14="http://schemas.microsoft.com/office/powerpoint/2010/main" val="147100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In </a:t>
            </a:r>
            <a:r>
              <a:rPr lang="en-US" dirty="0" err="1"/>
              <a:t>aws</a:t>
            </a:r>
            <a:r>
              <a:rPr lang="en-US" dirty="0"/>
              <a:t> labs click on start lab </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
        <p:nvSpPr>
          <p:cNvPr id="4" name="Chart Placeholder 3">
            <a:extLst>
              <a:ext uri="{FF2B5EF4-FFF2-40B4-BE49-F238E27FC236}">
                <a16:creationId xmlns:a16="http://schemas.microsoft.com/office/drawing/2014/main" id="{DDCF91C4-860B-4545-E849-4AD8BC46E145}"/>
              </a:ext>
            </a:extLst>
          </p:cNvPr>
          <p:cNvSpPr>
            <a:spLocks noGrp="1"/>
          </p:cNvSpPr>
          <p:nvPr>
            <p:ph type="chart" sz="quarter" idx="13"/>
          </p:nvPr>
        </p:nvSpPr>
        <p:spPr/>
      </p:sp>
      <p:pic>
        <p:nvPicPr>
          <p:cNvPr id="5" name="Picture 4">
            <a:extLst>
              <a:ext uri="{FF2B5EF4-FFF2-40B4-BE49-F238E27FC236}">
                <a16:creationId xmlns:a16="http://schemas.microsoft.com/office/drawing/2014/main" id="{77FAD46B-67B6-B06E-CC96-9FE00E0A57CA}"/>
              </a:ext>
            </a:extLst>
          </p:cNvPr>
          <p:cNvPicPr>
            <a:picLocks noChangeAspect="1"/>
          </p:cNvPicPr>
          <p:nvPr/>
        </p:nvPicPr>
        <p:blipFill>
          <a:blip r:embed="rId2"/>
          <a:stretch>
            <a:fillRect/>
          </a:stretch>
        </p:blipFill>
        <p:spPr>
          <a:xfrm>
            <a:off x="838200" y="1539399"/>
            <a:ext cx="10515600" cy="4889329"/>
          </a:xfrm>
          <a:prstGeom prst="rect">
            <a:avLst/>
          </a:prstGeom>
        </p:spPr>
      </p:pic>
      <p:sp>
        <p:nvSpPr>
          <p:cNvPr id="8" name="Rectangle 7">
            <a:extLst>
              <a:ext uri="{FF2B5EF4-FFF2-40B4-BE49-F238E27FC236}">
                <a16:creationId xmlns:a16="http://schemas.microsoft.com/office/drawing/2014/main" id="{D236BA10-3456-2E7B-A480-4DB833862EBE}"/>
              </a:ext>
            </a:extLst>
          </p:cNvPr>
          <p:cNvSpPr/>
          <p:nvPr/>
        </p:nvSpPr>
        <p:spPr>
          <a:xfrm>
            <a:off x="7619999" y="1539786"/>
            <a:ext cx="618931" cy="34499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0181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RETURN AS OLIVIA TO THE EC2 CONSOLE</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6" name="TextBox 5">
            <a:extLst>
              <a:ext uri="{FF2B5EF4-FFF2-40B4-BE49-F238E27FC236}">
                <a16:creationId xmlns:a16="http://schemas.microsoft.com/office/drawing/2014/main" id="{B0FCE59D-7C2C-4827-98B0-34157057FCA0}"/>
              </a:ext>
            </a:extLst>
          </p:cNvPr>
          <p:cNvSpPr txBox="1"/>
          <p:nvPr/>
        </p:nvSpPr>
        <p:spPr>
          <a:xfrm>
            <a:off x="8465916" y="1698662"/>
            <a:ext cx="3754056" cy="1169551"/>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As </a:t>
            </a:r>
            <a:r>
              <a:rPr lang="en-US" sz="1400" b="0" i="1" dirty="0">
                <a:solidFill>
                  <a:srgbClr val="333333"/>
                </a:solidFill>
                <a:effectLst/>
                <a:latin typeface="Open Sans" panose="020B0606030504020204" pitchFamily="34" charset="0"/>
              </a:rPr>
              <a:t>Olivia</a:t>
            </a:r>
            <a:r>
              <a:rPr lang="en-US" sz="1400" b="0" i="0" dirty="0">
                <a:solidFill>
                  <a:srgbClr val="333333"/>
                </a:solidFill>
                <a:effectLst/>
                <a:latin typeface="Open Sans" panose="020B0606030504020204" pitchFamily="34" charset="0"/>
              </a:rPr>
              <a:t>, update the </a:t>
            </a:r>
            <a:r>
              <a:rPr lang="en-US" sz="1400" b="1" i="0" dirty="0" err="1">
                <a:solidFill>
                  <a:srgbClr val="333333"/>
                </a:solidFill>
                <a:effectLst/>
                <a:latin typeface="Open Sans" panose="020B0606030504020204" pitchFamily="34" charset="0"/>
              </a:rPr>
              <a:t>dbUser</a:t>
            </a:r>
            <a:r>
              <a:rPr lang="en-US" sz="1400" b="0" i="0" dirty="0">
                <a:solidFill>
                  <a:srgbClr val="333333"/>
                </a:solidFill>
                <a:effectLst/>
                <a:latin typeface="Open Sans" panose="020B0606030504020204" pitchFamily="34" charset="0"/>
              </a:rPr>
              <a:t> value in the Systems Manager Parameter Store</a:t>
            </a:r>
          </a:p>
          <a:p>
            <a:pPr algn="l"/>
            <a:endParaRPr lang="en-US" sz="1400" dirty="0">
              <a:solidFill>
                <a:srgbClr val="333333"/>
              </a:solidFill>
              <a:latin typeface="Open Sans" panose="020B0606030504020204" pitchFamily="34" charset="0"/>
            </a:endParaRPr>
          </a:p>
          <a:p>
            <a:pPr algn="l"/>
            <a:r>
              <a:rPr lang="en-US" sz="1400" b="0" i="0" dirty="0">
                <a:solidFill>
                  <a:srgbClr val="333333"/>
                </a:solidFill>
                <a:effectLst/>
                <a:latin typeface="Open Sans" panose="020B0606030504020204" pitchFamily="34" charset="0"/>
              </a:rPr>
              <a:t>Note – the value for the parameter store is th</a:t>
            </a:r>
            <a:r>
              <a:rPr lang="en-US" sz="1400" dirty="0">
                <a:solidFill>
                  <a:srgbClr val="333333"/>
                </a:solidFill>
                <a:latin typeface="Open Sans" panose="020B0606030504020204" pitchFamily="34" charset="0"/>
              </a:rPr>
              <a:t>e username of the RDS database</a:t>
            </a:r>
            <a:endParaRPr lang="en-US" sz="1400" b="0" i="0" dirty="0">
              <a:solidFill>
                <a:srgbClr val="333333"/>
              </a:solidFill>
              <a:effectLst/>
              <a:latin typeface="Open Sans" panose="020B0606030504020204" pitchFamily="34" charset="0"/>
            </a:endParaRPr>
          </a:p>
        </p:txBody>
      </p:sp>
      <p:pic>
        <p:nvPicPr>
          <p:cNvPr id="5" name="Picture 4">
            <a:extLst>
              <a:ext uri="{FF2B5EF4-FFF2-40B4-BE49-F238E27FC236}">
                <a16:creationId xmlns:a16="http://schemas.microsoft.com/office/drawing/2014/main" id="{2E485BEC-0736-BBEA-1A0B-4EA69BB63B93}"/>
              </a:ext>
            </a:extLst>
          </p:cNvPr>
          <p:cNvPicPr>
            <a:picLocks noChangeAspect="1"/>
          </p:cNvPicPr>
          <p:nvPr/>
        </p:nvPicPr>
        <p:blipFill>
          <a:blip r:embed="rId2"/>
          <a:stretch>
            <a:fillRect/>
          </a:stretch>
        </p:blipFill>
        <p:spPr>
          <a:xfrm>
            <a:off x="530708" y="1388448"/>
            <a:ext cx="6390753" cy="2812469"/>
          </a:xfrm>
          <a:prstGeom prst="rect">
            <a:avLst/>
          </a:prstGeom>
        </p:spPr>
      </p:pic>
      <p:sp>
        <p:nvSpPr>
          <p:cNvPr id="10" name="Rectangle 9">
            <a:extLst>
              <a:ext uri="{FF2B5EF4-FFF2-40B4-BE49-F238E27FC236}">
                <a16:creationId xmlns:a16="http://schemas.microsoft.com/office/drawing/2014/main" id="{86FE6DBB-9268-2730-F34E-0E504C5F4DF1}"/>
              </a:ext>
            </a:extLst>
          </p:cNvPr>
          <p:cNvSpPr/>
          <p:nvPr/>
        </p:nvSpPr>
        <p:spPr>
          <a:xfrm>
            <a:off x="707136" y="3608832"/>
            <a:ext cx="1322832" cy="1645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459457E-7A85-F41F-6F7A-37C2975339B7}"/>
              </a:ext>
            </a:extLst>
          </p:cNvPr>
          <p:cNvPicPr>
            <a:picLocks noChangeAspect="1"/>
          </p:cNvPicPr>
          <p:nvPr/>
        </p:nvPicPr>
        <p:blipFill>
          <a:blip r:embed="rId3"/>
          <a:stretch>
            <a:fillRect/>
          </a:stretch>
        </p:blipFill>
        <p:spPr>
          <a:xfrm>
            <a:off x="618921" y="4200917"/>
            <a:ext cx="6302540" cy="2520558"/>
          </a:xfrm>
          <a:prstGeom prst="rect">
            <a:avLst/>
          </a:prstGeom>
        </p:spPr>
      </p:pic>
    </p:spTree>
    <p:extLst>
      <p:ext uri="{BB962C8B-B14F-4D97-AF65-F5344CB8AC3E}">
        <p14:creationId xmlns:p14="http://schemas.microsoft.com/office/powerpoint/2010/main" val="738045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Reload the website with the dev </a:t>
            </a:r>
            <a:r>
              <a:rPr lang="en-US" dirty="0" err="1"/>
              <a:t>ip</a:t>
            </a:r>
            <a:r>
              <a:rPr lang="en-US" dirty="0"/>
              <a:t> address and try to order</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6" name="TextBox 5">
            <a:extLst>
              <a:ext uri="{FF2B5EF4-FFF2-40B4-BE49-F238E27FC236}">
                <a16:creationId xmlns:a16="http://schemas.microsoft.com/office/drawing/2014/main" id="{B0FCE59D-7C2C-4827-98B0-34157057FCA0}"/>
              </a:ext>
            </a:extLst>
          </p:cNvPr>
          <p:cNvSpPr txBox="1"/>
          <p:nvPr/>
        </p:nvSpPr>
        <p:spPr>
          <a:xfrm>
            <a:off x="8465916" y="1698662"/>
            <a:ext cx="3754056" cy="3970318"/>
          </a:xfrm>
          <a:prstGeom prst="rect">
            <a:avLst/>
          </a:prstGeom>
          <a:noFill/>
        </p:spPr>
        <p:txBody>
          <a:bodyPr wrap="square" rtlCol="0">
            <a:spAutoFit/>
          </a:bodyPr>
          <a:lstStyle/>
          <a:p>
            <a:pPr algn="l"/>
            <a:r>
              <a:rPr lang="en-US" sz="1400" b="0" i="0" dirty="0">
                <a:solidFill>
                  <a:srgbClr val="333333"/>
                </a:solidFill>
                <a:effectLst/>
                <a:latin typeface="Open Sans" panose="020B0606030504020204" pitchFamily="34" charset="0"/>
              </a:rPr>
              <a:t>In the web application on the development café server, refresh the Menu page.</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If this webpage isn't already open, load http://&lt;dev-public-ip-address&gt;/cafe/menu.php in a browser (where &lt;dev-public-</a:t>
            </a:r>
            <a:r>
              <a:rPr lang="en-US" sz="1400" b="0" i="0" dirty="0" err="1">
                <a:solidFill>
                  <a:srgbClr val="333333"/>
                </a:solidFill>
                <a:effectLst/>
                <a:latin typeface="Open Sans" panose="020B0606030504020204" pitchFamily="34" charset="0"/>
              </a:rPr>
              <a:t>ip</a:t>
            </a:r>
            <a:r>
              <a:rPr lang="en-US" sz="1400" b="0" i="0" dirty="0">
                <a:solidFill>
                  <a:srgbClr val="333333"/>
                </a:solidFill>
                <a:effectLst/>
                <a:latin typeface="Open Sans" panose="020B0606030504020204" pitchFamily="34" charset="0"/>
              </a:rPr>
              <a:t>-address&gt; is the actual IPv4 public IP address of the aws-cloud9-DEVCafeServer instance).</a:t>
            </a:r>
          </a:p>
          <a:p>
            <a:pPr algn="l"/>
            <a:endParaRPr lang="en-US" sz="1400" b="0" i="0" dirty="0">
              <a:solidFill>
                <a:srgbClr val="333333"/>
              </a:solidFill>
              <a:effectLst/>
              <a:latin typeface="Open Sans" panose="020B0606030504020204" pitchFamily="34" charset="0"/>
            </a:endParaRP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rPr>
              <a:t>Does the full page of content display correctly now? Can you successfully submit an order?</a:t>
            </a:r>
          </a:p>
          <a:p>
            <a:pPr algn="l"/>
            <a:r>
              <a:rPr lang="en-US" sz="1400" b="0" i="0" dirty="0">
                <a:solidFill>
                  <a:srgbClr val="333333"/>
                </a:solidFill>
                <a:effectLst/>
                <a:latin typeface="Open Sans" panose="020B0606030504020204" pitchFamily="34" charset="0"/>
              </a:rPr>
              <a:t>Congratulations! You acted as a member of the </a:t>
            </a:r>
            <a:r>
              <a:rPr lang="en-US" sz="1400" b="0" i="0" dirty="0" err="1">
                <a:solidFill>
                  <a:srgbClr val="333333"/>
                </a:solidFill>
                <a:effectLst/>
                <a:latin typeface="Open Sans" panose="020B0606030504020204" pitchFamily="34" charset="0"/>
              </a:rPr>
              <a:t>DBAdministrators</a:t>
            </a:r>
            <a:r>
              <a:rPr lang="en-US" sz="1400" b="0" i="0" dirty="0">
                <a:solidFill>
                  <a:srgbClr val="333333"/>
                </a:solidFill>
                <a:effectLst/>
                <a:latin typeface="Open Sans" panose="020B0606030504020204" pitchFamily="34" charset="0"/>
              </a:rPr>
              <a:t> group, and you fixed the website. Nikhil thanks Olivia for resolving the issue, and Olivia also informs Sofía that the issue is resolved.</a:t>
            </a:r>
          </a:p>
        </p:txBody>
      </p:sp>
      <p:pic>
        <p:nvPicPr>
          <p:cNvPr id="4" name="Picture 3">
            <a:extLst>
              <a:ext uri="{FF2B5EF4-FFF2-40B4-BE49-F238E27FC236}">
                <a16:creationId xmlns:a16="http://schemas.microsoft.com/office/drawing/2014/main" id="{14A02C39-C390-54E7-4600-3A06550FBE0E}"/>
              </a:ext>
            </a:extLst>
          </p:cNvPr>
          <p:cNvPicPr>
            <a:picLocks noChangeAspect="1"/>
          </p:cNvPicPr>
          <p:nvPr/>
        </p:nvPicPr>
        <p:blipFill>
          <a:blip r:embed="rId2"/>
          <a:stretch>
            <a:fillRect/>
          </a:stretch>
        </p:blipFill>
        <p:spPr>
          <a:xfrm>
            <a:off x="838200" y="1698662"/>
            <a:ext cx="7208684" cy="3635338"/>
          </a:xfrm>
          <a:prstGeom prst="rect">
            <a:avLst/>
          </a:prstGeom>
        </p:spPr>
      </p:pic>
    </p:spTree>
    <p:extLst>
      <p:ext uri="{BB962C8B-B14F-4D97-AF65-F5344CB8AC3E}">
        <p14:creationId xmlns:p14="http://schemas.microsoft.com/office/powerpoint/2010/main" val="1970978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746560" cy="1714033"/>
          </a:xfrm>
        </p:spPr>
        <p:txBody>
          <a:bodyPr/>
          <a:lstStyle/>
          <a:p>
            <a:r>
              <a:rPr lang="en-US" dirty="0"/>
              <a:t>Task 5: Using the IAM Policy Simulator and creating a custom IAM policy with the visual editor</a:t>
            </a:r>
          </a:p>
        </p:txBody>
      </p:sp>
    </p:spTree>
    <p:extLst>
      <p:ext uri="{BB962C8B-B14F-4D97-AF65-F5344CB8AC3E}">
        <p14:creationId xmlns:p14="http://schemas.microsoft.com/office/powerpoint/2010/main" val="730200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169899"/>
            <a:ext cx="10515600" cy="1325563"/>
          </a:xfrm>
        </p:spPr>
        <p:txBody>
          <a:bodyPr/>
          <a:lstStyle/>
          <a:p>
            <a:r>
              <a:rPr lang="en-US" dirty="0"/>
              <a:t>Return to the </a:t>
            </a:r>
            <a:r>
              <a:rPr lang="en-US" dirty="0" err="1"/>
              <a:t>iam</a:t>
            </a:r>
            <a:r>
              <a:rPr lang="en-US" dirty="0"/>
              <a:t> console where you are logged with </a:t>
            </a:r>
            <a:r>
              <a:rPr lang="en-US" dirty="0" err="1"/>
              <a:t>sofia</a:t>
            </a:r>
            <a:r>
              <a:rPr lang="en-US" dirty="0"/>
              <a:t> and paste the </a:t>
            </a:r>
            <a:r>
              <a:rPr lang="en-US" dirty="0" err="1"/>
              <a:t>url</a:t>
            </a:r>
            <a:r>
              <a:rPr lang="en-US" dirty="0"/>
              <a:t> below to simulate policies</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pic>
        <p:nvPicPr>
          <p:cNvPr id="4" name="Picture 3">
            <a:extLst>
              <a:ext uri="{FF2B5EF4-FFF2-40B4-BE49-F238E27FC236}">
                <a16:creationId xmlns:a16="http://schemas.microsoft.com/office/drawing/2014/main" id="{54DAD03C-9843-A108-7ACF-33FDBE6A594C}"/>
              </a:ext>
            </a:extLst>
          </p:cNvPr>
          <p:cNvPicPr>
            <a:picLocks noChangeAspect="1"/>
          </p:cNvPicPr>
          <p:nvPr/>
        </p:nvPicPr>
        <p:blipFill>
          <a:blip r:embed="rId2"/>
          <a:stretch>
            <a:fillRect/>
          </a:stretch>
        </p:blipFill>
        <p:spPr>
          <a:xfrm>
            <a:off x="71120" y="1495462"/>
            <a:ext cx="8168640" cy="3504432"/>
          </a:xfrm>
          <a:prstGeom prst="rect">
            <a:avLst/>
          </a:prstGeom>
        </p:spPr>
      </p:pic>
      <p:sp>
        <p:nvSpPr>
          <p:cNvPr id="5" name="TextBox 4">
            <a:extLst>
              <a:ext uri="{FF2B5EF4-FFF2-40B4-BE49-F238E27FC236}">
                <a16:creationId xmlns:a16="http://schemas.microsoft.com/office/drawing/2014/main" id="{BFEF088D-F3B6-06C5-C068-F56E08AB2CCC}"/>
              </a:ext>
            </a:extLst>
          </p:cNvPr>
          <p:cNvSpPr txBox="1"/>
          <p:nvPr/>
        </p:nvSpPr>
        <p:spPr>
          <a:xfrm>
            <a:off x="8239760" y="1495462"/>
            <a:ext cx="3952240" cy="5262979"/>
          </a:xfrm>
          <a:prstGeom prst="rect">
            <a:avLst/>
          </a:prstGeom>
          <a:noFill/>
        </p:spPr>
        <p:txBody>
          <a:bodyPr wrap="square" rtlCol="0">
            <a:spAutoFit/>
          </a:bodyPr>
          <a:lstStyle/>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Choose the </a:t>
            </a:r>
            <a:r>
              <a:rPr lang="en-US" sz="1400" b="1"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Olivia</a:t>
            </a: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user</a:t>
            </a: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In the IAM Policies list, make sure that the </a:t>
            </a:r>
            <a:r>
              <a:rPr lang="en-US" sz="14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IAMReadOnlyAccess</a:t>
            </a: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policy is selected. However, clear the check boxes of the other policies.</a:t>
            </a: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In the Policy Simulator section, choose Select service. In the Filter search box, enter Ident and select Identity and Access Management</a:t>
            </a: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Choose the Select All option (to the right of the Select actions menu), and then choose Run Simulation.</a:t>
            </a:r>
          </a:p>
          <a:p>
            <a:pPr marL="285750" indent="-285750" algn="l">
              <a:buFont typeface="Arial" panose="020B0604020202020204" pitchFamily="34" charset="0"/>
              <a:buChar char="•"/>
            </a:pPr>
            <a:endPar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In the Action Settings and Results panel, a list of actions should display.</a:t>
            </a: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The Permission column displays Olivia's permissions for each action.  The </a:t>
            </a:r>
            <a:r>
              <a:rPr lang="en-US" sz="14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IAMReadOnlyAccess</a:t>
            </a: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policy denies Olivia the permissions to perform Add or Create actions. However, scroll to find the actions that she can take.</a:t>
            </a:r>
          </a:p>
          <a:p>
            <a:pPr marL="285750" indent="-2857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The summary (at the top of the list) shows that Olivia is currently allowed to take 57 IAM actions.</a:t>
            </a:r>
          </a:p>
        </p:txBody>
      </p:sp>
    </p:spTree>
    <p:extLst>
      <p:ext uri="{BB962C8B-B14F-4D97-AF65-F5344CB8AC3E}">
        <p14:creationId xmlns:p14="http://schemas.microsoft.com/office/powerpoint/2010/main" val="4069120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Return to </a:t>
            </a:r>
            <a:r>
              <a:rPr lang="en-US" dirty="0" err="1"/>
              <a:t>iam</a:t>
            </a:r>
            <a:r>
              <a:rPr lang="en-US" dirty="0"/>
              <a:t> console logged in as </a:t>
            </a:r>
            <a:r>
              <a:rPr lang="en-US" dirty="0" err="1"/>
              <a:t>sofia</a:t>
            </a:r>
            <a:endParaRPr lang="en-US" dirty="0"/>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pic>
        <p:nvPicPr>
          <p:cNvPr id="5" name="Picture 4">
            <a:extLst>
              <a:ext uri="{FF2B5EF4-FFF2-40B4-BE49-F238E27FC236}">
                <a16:creationId xmlns:a16="http://schemas.microsoft.com/office/drawing/2014/main" id="{1269A9E4-CDC5-7227-BE34-820900B9503D}"/>
              </a:ext>
            </a:extLst>
          </p:cNvPr>
          <p:cNvPicPr>
            <a:picLocks noChangeAspect="1"/>
          </p:cNvPicPr>
          <p:nvPr/>
        </p:nvPicPr>
        <p:blipFill>
          <a:blip r:embed="rId2"/>
          <a:stretch>
            <a:fillRect/>
          </a:stretch>
        </p:blipFill>
        <p:spPr>
          <a:xfrm>
            <a:off x="81280" y="1328713"/>
            <a:ext cx="8371840" cy="1902242"/>
          </a:xfrm>
          <a:prstGeom prst="rect">
            <a:avLst/>
          </a:prstGeom>
        </p:spPr>
      </p:pic>
      <p:pic>
        <p:nvPicPr>
          <p:cNvPr id="10" name="Picture 9">
            <a:extLst>
              <a:ext uri="{FF2B5EF4-FFF2-40B4-BE49-F238E27FC236}">
                <a16:creationId xmlns:a16="http://schemas.microsoft.com/office/drawing/2014/main" id="{DC518B5D-4435-02FA-62C1-912B816BB61B}"/>
              </a:ext>
            </a:extLst>
          </p:cNvPr>
          <p:cNvPicPr>
            <a:picLocks noChangeAspect="1"/>
          </p:cNvPicPr>
          <p:nvPr/>
        </p:nvPicPr>
        <p:blipFill>
          <a:blip r:embed="rId3"/>
          <a:stretch>
            <a:fillRect/>
          </a:stretch>
        </p:blipFill>
        <p:spPr>
          <a:xfrm>
            <a:off x="0" y="3212307"/>
            <a:ext cx="4724400" cy="1920891"/>
          </a:xfrm>
          <a:prstGeom prst="rect">
            <a:avLst/>
          </a:prstGeom>
        </p:spPr>
      </p:pic>
      <p:pic>
        <p:nvPicPr>
          <p:cNvPr id="14" name="Picture 13">
            <a:extLst>
              <a:ext uri="{FF2B5EF4-FFF2-40B4-BE49-F238E27FC236}">
                <a16:creationId xmlns:a16="http://schemas.microsoft.com/office/drawing/2014/main" id="{C1EB0940-7B48-D4D3-10AC-E74B3D07E4E1}"/>
              </a:ext>
            </a:extLst>
          </p:cNvPr>
          <p:cNvPicPr>
            <a:picLocks noChangeAspect="1"/>
          </p:cNvPicPr>
          <p:nvPr/>
        </p:nvPicPr>
        <p:blipFill>
          <a:blip r:embed="rId4"/>
          <a:stretch>
            <a:fillRect/>
          </a:stretch>
        </p:blipFill>
        <p:spPr>
          <a:xfrm>
            <a:off x="4531360" y="3230956"/>
            <a:ext cx="4114800" cy="1902242"/>
          </a:xfrm>
          <a:prstGeom prst="rect">
            <a:avLst/>
          </a:prstGeom>
        </p:spPr>
      </p:pic>
      <p:sp>
        <p:nvSpPr>
          <p:cNvPr id="15" name="TextBox 14">
            <a:extLst>
              <a:ext uri="{FF2B5EF4-FFF2-40B4-BE49-F238E27FC236}">
                <a16:creationId xmlns:a16="http://schemas.microsoft.com/office/drawing/2014/main" id="{CB9E8DEB-6470-ECDD-AF1E-40717299A929}"/>
              </a:ext>
            </a:extLst>
          </p:cNvPr>
          <p:cNvSpPr txBox="1"/>
          <p:nvPr/>
        </p:nvSpPr>
        <p:spPr>
          <a:xfrm>
            <a:off x="8610600" y="1412240"/>
            <a:ext cx="3581400" cy="5262979"/>
          </a:xfrm>
          <a:prstGeom prst="rect">
            <a:avLst/>
          </a:prstGeom>
          <a:noFill/>
        </p:spPr>
        <p:txBody>
          <a:bodyPr wrap="square" rtlCol="0">
            <a:spAutoFit/>
          </a:bodyPr>
          <a:lstStyle/>
          <a:p>
            <a:pPr algn="l"/>
            <a:r>
              <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In the Visual editor tab, configure the following settings.</a:t>
            </a:r>
          </a:p>
          <a:p>
            <a:pPr marL="285750" indent="-285750" algn="l">
              <a:buFont typeface="Arial" panose="020B0604020202020204" pitchFamily="34" charset="0"/>
              <a:buChar char="•"/>
            </a:pPr>
            <a:r>
              <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Select Choose a service. Search for and choose EC2.</a:t>
            </a:r>
          </a:p>
          <a:p>
            <a:pPr marL="285750" indent="-285750" algn="l">
              <a:buFont typeface="Arial" panose="020B0604020202020204" pitchFamily="34" charset="0"/>
              <a:buChar char="•"/>
            </a:pPr>
            <a:r>
              <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In the Actions search box, search for IAM and select </a:t>
            </a: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DescribeIamInstanceProfileAssociations</a:t>
            </a:r>
            <a:r>
              <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t>
            </a:r>
          </a:p>
          <a:p>
            <a:pPr marL="285750" indent="-285750" algn="l">
              <a:buFont typeface="Arial" panose="020B0604020202020204" pitchFamily="34" charset="0"/>
              <a:buChar char="•"/>
            </a:pPr>
            <a:r>
              <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At the bottom of the screen, choose Add additional permissions.</a:t>
            </a:r>
          </a:p>
          <a:p>
            <a:pPr marL="285750" indent="-285750" algn="l">
              <a:buFont typeface="Arial" panose="020B0604020202020204" pitchFamily="34" charset="0"/>
              <a:buChar char="•"/>
            </a:pPr>
            <a:r>
              <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Select Choose a service. Search for and choose IAM.</a:t>
            </a:r>
          </a:p>
          <a:p>
            <a:pPr marL="285750" indent="-285750" algn="l">
              <a:buFont typeface="Arial" panose="020B0604020202020204" pitchFamily="34" charset="0"/>
              <a:buChar char="•"/>
            </a:pPr>
            <a:r>
              <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In the Actions search box, search for Get and select the following actions –</a:t>
            </a:r>
          </a:p>
          <a:p>
            <a:pPr marL="742950" lvl="1" indent="-285750">
              <a:buFont typeface="Arial" panose="020B0604020202020204" pitchFamily="34" charset="0"/>
              <a:buChar char="•"/>
            </a:pP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GetPolicyVersion</a:t>
            </a:r>
            <a:endPar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GetRole</a:t>
            </a:r>
            <a:endPar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GetRolePolicy</a:t>
            </a:r>
            <a:endPar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GetInstanceProfile</a:t>
            </a:r>
            <a:endPar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Back in the search box, search for List and select the following actions –</a:t>
            </a:r>
          </a:p>
          <a:p>
            <a:pPr marL="742950" lvl="1" indent="-285750">
              <a:buFont typeface="Arial" panose="020B0604020202020204" pitchFamily="34" charset="0"/>
              <a:buChar char="•"/>
            </a:pP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ListAttachedRolePolicies</a:t>
            </a:r>
            <a:endPar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ListInstanceProfiles</a:t>
            </a:r>
            <a:endPar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ListInstanceProfilesForRole</a:t>
            </a:r>
            <a:endPar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ListPolicies</a:t>
            </a:r>
            <a:endPar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ListRolePolicies</a:t>
            </a:r>
            <a:endPar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buFont typeface="Arial" panose="020B0604020202020204" pitchFamily="34" charset="0"/>
              <a:buChar char="•"/>
            </a:pPr>
            <a:r>
              <a:rPr lang="en-US" sz="12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ListRoles</a:t>
            </a:r>
            <a:endPar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l">
              <a:buFont typeface="Arial" panose="020B0604020202020204" pitchFamily="34" charset="0"/>
              <a:buChar char="•"/>
            </a:pPr>
            <a:r>
              <a:rPr lang="en-US" sz="12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Expand the Resources section and for all three resource types (instance-profile, policy, and role) select Any in this account.</a:t>
            </a:r>
          </a:p>
        </p:txBody>
      </p:sp>
    </p:spTree>
    <p:extLst>
      <p:ext uri="{BB962C8B-B14F-4D97-AF65-F5344CB8AC3E}">
        <p14:creationId xmlns:p14="http://schemas.microsoft.com/office/powerpoint/2010/main" val="1447287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View the permissions in </a:t>
            </a:r>
            <a:r>
              <a:rPr lang="en-US" dirty="0" err="1"/>
              <a:t>json</a:t>
            </a:r>
            <a:endParaRPr lang="en-US" dirty="0"/>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5" name="Picture 4">
            <a:extLst>
              <a:ext uri="{FF2B5EF4-FFF2-40B4-BE49-F238E27FC236}">
                <a16:creationId xmlns:a16="http://schemas.microsoft.com/office/drawing/2014/main" id="{1B81968D-9314-18DB-2FEE-0F9BD8B94805}"/>
              </a:ext>
            </a:extLst>
          </p:cNvPr>
          <p:cNvPicPr>
            <a:picLocks noChangeAspect="1"/>
          </p:cNvPicPr>
          <p:nvPr/>
        </p:nvPicPr>
        <p:blipFill>
          <a:blip r:embed="rId2"/>
          <a:stretch>
            <a:fillRect/>
          </a:stretch>
        </p:blipFill>
        <p:spPr>
          <a:xfrm>
            <a:off x="661335" y="1566306"/>
            <a:ext cx="6374465" cy="3989547"/>
          </a:xfrm>
          <a:prstGeom prst="rect">
            <a:avLst/>
          </a:prstGeom>
        </p:spPr>
      </p:pic>
      <p:sp>
        <p:nvSpPr>
          <p:cNvPr id="6" name="TextBox 5">
            <a:extLst>
              <a:ext uri="{FF2B5EF4-FFF2-40B4-BE49-F238E27FC236}">
                <a16:creationId xmlns:a16="http://schemas.microsoft.com/office/drawing/2014/main" id="{D26E88FD-BDEF-7D54-5208-E97153786C88}"/>
              </a:ext>
            </a:extLst>
          </p:cNvPr>
          <p:cNvSpPr txBox="1"/>
          <p:nvPr/>
        </p:nvSpPr>
        <p:spPr>
          <a:xfrm>
            <a:off x="7741920" y="1412240"/>
            <a:ext cx="4450080" cy="3754874"/>
          </a:xfrm>
          <a:prstGeom prst="rect">
            <a:avLst/>
          </a:prstGeom>
          <a:noFill/>
        </p:spPr>
        <p:txBody>
          <a:bodyPr wrap="square" rtlCol="0">
            <a:spAutoFit/>
          </a:bodyPr>
          <a:lstStyle/>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Back at the top of the screen, choose the JSON tab</a:t>
            </a:r>
          </a:p>
          <a:p>
            <a:pPr algn="l"/>
            <a:endPar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This view shows the JSON document that you just composed by using the visual editor.</a:t>
            </a:r>
          </a:p>
          <a:p>
            <a:pPr algn="l"/>
            <a:endPar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Verify that the policy document details match what is shown in the following example in </a:t>
            </a:r>
            <a:r>
              <a:rPr lang="en-US" sz="14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aws</a:t>
            </a: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labs</a:t>
            </a:r>
          </a:p>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Unfortunately, in this lab environment, we can't grant you the permissions to create an IAM policy. You will get a permissions error if you choose Review policy, give the policy a name, and then choose Create policy</a:t>
            </a:r>
          </a:p>
          <a:p>
            <a:pPr marL="171450" indent="-171450" algn="l">
              <a:buFont typeface="Arial" panose="020B0604020202020204" pitchFamily="34" charset="0"/>
              <a:buChar char="•"/>
            </a:pPr>
            <a:endParaRPr lang="en-US" sz="14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rPr>
              <a:t>Exit the </a:t>
            </a:r>
            <a:r>
              <a:rPr lang="en-US" sz="1400" b="1" i="0" dirty="0">
                <a:solidFill>
                  <a:srgbClr val="333333"/>
                </a:solidFill>
                <a:effectLst/>
                <a:latin typeface="Open Sans" panose="020B0606030504020204" pitchFamily="34" charset="0"/>
              </a:rPr>
              <a:t>Create policy</a:t>
            </a:r>
            <a:r>
              <a:rPr lang="en-US" sz="1400" b="0" i="0" dirty="0">
                <a:solidFill>
                  <a:srgbClr val="333333"/>
                </a:solidFill>
                <a:effectLst/>
                <a:latin typeface="Open Sans" panose="020B0606030504020204" pitchFamily="34" charset="0"/>
              </a:rPr>
              <a:t> wizard by choosing </a:t>
            </a:r>
            <a:r>
              <a:rPr lang="en-US" sz="1400" b="1" i="0" dirty="0">
                <a:solidFill>
                  <a:srgbClr val="333333"/>
                </a:solidFill>
                <a:effectLst/>
                <a:latin typeface="Open Sans" panose="020B0606030504020204" pitchFamily="34" charset="0"/>
              </a:rPr>
              <a:t>Cancel</a:t>
            </a:r>
            <a:r>
              <a:rPr lang="en-US" sz="1400" b="0" i="0" dirty="0">
                <a:solidFill>
                  <a:srgbClr val="333333"/>
                </a:solidFill>
                <a:effectLst/>
                <a:latin typeface="Open Sans" panose="020B0606030504020204" pitchFamily="34" charset="0"/>
              </a:rPr>
              <a:t>.</a:t>
            </a:r>
            <a:endPar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65813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In the policies visualize the </a:t>
            </a:r>
            <a:r>
              <a:rPr lang="en-US" dirty="0" err="1"/>
              <a:t>limitediampolicy</a:t>
            </a:r>
            <a:endParaRPr lang="en-US" dirty="0"/>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pic>
        <p:nvPicPr>
          <p:cNvPr id="5" name="Picture 4">
            <a:extLst>
              <a:ext uri="{FF2B5EF4-FFF2-40B4-BE49-F238E27FC236}">
                <a16:creationId xmlns:a16="http://schemas.microsoft.com/office/drawing/2014/main" id="{0E95FBFE-093E-BAF6-2B0B-CAEA69234FA2}"/>
              </a:ext>
            </a:extLst>
          </p:cNvPr>
          <p:cNvPicPr>
            <a:picLocks noChangeAspect="1"/>
          </p:cNvPicPr>
          <p:nvPr/>
        </p:nvPicPr>
        <p:blipFill>
          <a:blip r:embed="rId2"/>
          <a:stretch>
            <a:fillRect/>
          </a:stretch>
        </p:blipFill>
        <p:spPr>
          <a:xfrm>
            <a:off x="838200" y="1562880"/>
            <a:ext cx="6309689" cy="4529546"/>
          </a:xfrm>
          <a:prstGeom prst="rect">
            <a:avLst/>
          </a:prstGeom>
        </p:spPr>
      </p:pic>
      <p:sp>
        <p:nvSpPr>
          <p:cNvPr id="6" name="TextBox 5">
            <a:extLst>
              <a:ext uri="{FF2B5EF4-FFF2-40B4-BE49-F238E27FC236}">
                <a16:creationId xmlns:a16="http://schemas.microsoft.com/office/drawing/2014/main" id="{A06F796D-3F09-E39D-42C0-6678DF596EA9}"/>
              </a:ext>
            </a:extLst>
          </p:cNvPr>
          <p:cNvSpPr txBox="1"/>
          <p:nvPr/>
        </p:nvSpPr>
        <p:spPr>
          <a:xfrm>
            <a:off x="7741920" y="1412240"/>
            <a:ext cx="4450080" cy="2462213"/>
          </a:xfrm>
          <a:prstGeom prst="rect">
            <a:avLst/>
          </a:prstGeom>
          <a:noFill/>
        </p:spPr>
        <p:txBody>
          <a:bodyPr wrap="square" rtlCol="0">
            <a:spAutoFit/>
          </a:bodyPr>
          <a:lstStyle/>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In the Policies search box, search for </a:t>
            </a:r>
            <a:r>
              <a:rPr lang="en-US" sz="14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LimitedIamPolicy</a:t>
            </a: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t>
            </a:r>
          </a:p>
          <a:p>
            <a:pPr marL="171450" indent="-171450" algn="l">
              <a:buFont typeface="Arial" panose="020B0604020202020204" pitchFamily="34" charset="0"/>
              <a:buChar char="•"/>
            </a:pPr>
            <a:endPar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Observe that the policy details match the one you worked to build, as shown in the previous screen capture.</a:t>
            </a:r>
          </a:p>
          <a:p>
            <a:pPr marL="171450" indent="-171450" algn="l">
              <a:buFont typeface="Arial" panose="020B0604020202020204" pitchFamily="34" charset="0"/>
              <a:buChar char="•"/>
            </a:pPr>
            <a:endPar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Note: The Sid elements in a policy are optional. Also, the order in which Effect, Action, and Resource appear in a policy document doesn't affect how the policy </a:t>
            </a:r>
            <a:r>
              <a:rPr lang="en-US" sz="14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works.c</a:t>
            </a:r>
            <a:endPar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15859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normAutofit/>
          </a:bodyPr>
          <a:lstStyle/>
          <a:p>
            <a:r>
              <a:rPr lang="en-US" dirty="0"/>
              <a:t>In </a:t>
            </a:r>
            <a:r>
              <a:rPr lang="en-US" dirty="0" err="1"/>
              <a:t>dbadministrator</a:t>
            </a:r>
            <a:r>
              <a:rPr lang="en-US" dirty="0"/>
              <a:t> group remove </a:t>
            </a:r>
            <a:r>
              <a:rPr lang="en-US" b="1" i="0" dirty="0" err="1">
                <a:solidFill>
                  <a:srgbClr val="333333"/>
                </a:solidFill>
                <a:effectLst/>
                <a:latin typeface="Open Sans" panose="020B0606030504020204" pitchFamily="34" charset="0"/>
              </a:rPr>
              <a:t>IAMReadOnlyAccess</a:t>
            </a:r>
            <a:r>
              <a:rPr lang="en-US" dirty="0">
                <a:solidFill>
                  <a:srgbClr val="333333"/>
                </a:solidFill>
                <a:latin typeface="Open Sans" panose="020B0606030504020204" pitchFamily="34" charset="0"/>
              </a:rPr>
              <a:t> and attach </a:t>
            </a:r>
            <a:r>
              <a:rPr lang="en-US" b="1" i="0" dirty="0" err="1">
                <a:solidFill>
                  <a:srgbClr val="333333"/>
                </a:solidFill>
                <a:effectLst/>
                <a:latin typeface="Open Sans" panose="020B0606030504020204" pitchFamily="34" charset="0"/>
              </a:rPr>
              <a:t>LimitedIamPolicy</a:t>
            </a:r>
            <a:endParaRPr lang="en-US" dirty="0"/>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pic>
        <p:nvPicPr>
          <p:cNvPr id="4" name="Picture 3">
            <a:extLst>
              <a:ext uri="{FF2B5EF4-FFF2-40B4-BE49-F238E27FC236}">
                <a16:creationId xmlns:a16="http://schemas.microsoft.com/office/drawing/2014/main" id="{26AEC2A2-33B2-00C9-AFF0-D9AD40B300E1}"/>
              </a:ext>
            </a:extLst>
          </p:cNvPr>
          <p:cNvPicPr>
            <a:picLocks noChangeAspect="1"/>
          </p:cNvPicPr>
          <p:nvPr/>
        </p:nvPicPr>
        <p:blipFill>
          <a:blip r:embed="rId2"/>
          <a:stretch>
            <a:fillRect/>
          </a:stretch>
        </p:blipFill>
        <p:spPr>
          <a:xfrm>
            <a:off x="422511" y="1624648"/>
            <a:ext cx="8030609" cy="2651990"/>
          </a:xfrm>
          <a:prstGeom prst="rect">
            <a:avLst/>
          </a:prstGeom>
        </p:spPr>
      </p:pic>
      <p:pic>
        <p:nvPicPr>
          <p:cNvPr id="10" name="Picture 9">
            <a:extLst>
              <a:ext uri="{FF2B5EF4-FFF2-40B4-BE49-F238E27FC236}">
                <a16:creationId xmlns:a16="http://schemas.microsoft.com/office/drawing/2014/main" id="{8CD64584-1BB1-F050-BFFB-762F55BDD9FC}"/>
              </a:ext>
            </a:extLst>
          </p:cNvPr>
          <p:cNvPicPr>
            <a:picLocks noChangeAspect="1"/>
          </p:cNvPicPr>
          <p:nvPr/>
        </p:nvPicPr>
        <p:blipFill>
          <a:blip r:embed="rId3"/>
          <a:stretch>
            <a:fillRect/>
          </a:stretch>
        </p:blipFill>
        <p:spPr>
          <a:xfrm>
            <a:off x="422511" y="4276638"/>
            <a:ext cx="6090115" cy="2407519"/>
          </a:xfrm>
          <a:prstGeom prst="rect">
            <a:avLst/>
          </a:prstGeom>
        </p:spPr>
      </p:pic>
      <p:sp>
        <p:nvSpPr>
          <p:cNvPr id="14" name="TextBox 13">
            <a:extLst>
              <a:ext uri="{FF2B5EF4-FFF2-40B4-BE49-F238E27FC236}">
                <a16:creationId xmlns:a16="http://schemas.microsoft.com/office/drawing/2014/main" id="{9400B273-F6CA-2BA4-D269-7DD3FAD11210}"/>
              </a:ext>
            </a:extLst>
          </p:cNvPr>
          <p:cNvSpPr txBox="1"/>
          <p:nvPr/>
        </p:nvSpPr>
        <p:spPr>
          <a:xfrm>
            <a:off x="8610600" y="1690688"/>
            <a:ext cx="3378200" cy="3970318"/>
          </a:xfrm>
          <a:prstGeom prst="rect">
            <a:avLst/>
          </a:prstGeom>
          <a:noFill/>
        </p:spPr>
        <p:txBody>
          <a:bodyPr wrap="square">
            <a:spAutoFit/>
          </a:bodyPr>
          <a:lstStyle/>
          <a:p>
            <a:pPr marL="171450" indent="-171450" algn="l">
              <a:buFont typeface="Arial" panose="020B0604020202020204" pitchFamily="34" charset="0"/>
              <a:buChar char="•"/>
            </a:pPr>
            <a:r>
              <a:rPr lang="en-US" sz="18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Edit the </a:t>
            </a:r>
            <a:r>
              <a:rPr lang="en-US" sz="18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DBAdministrators</a:t>
            </a:r>
            <a:r>
              <a:rPr lang="en-US" sz="18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IAM group.</a:t>
            </a:r>
          </a:p>
          <a:p>
            <a:pPr marL="171450" indent="-171450" algn="l">
              <a:buFont typeface="Arial" panose="020B0604020202020204" pitchFamily="34" charset="0"/>
              <a:buChar char="•"/>
            </a:pPr>
            <a:endParaRPr lang="en-US" sz="18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marL="171450" indent="-171450" algn="l">
              <a:buFont typeface="Arial" panose="020B0604020202020204" pitchFamily="34" charset="0"/>
              <a:buChar char="•"/>
            </a:pPr>
            <a:r>
              <a:rPr lang="en-US" sz="18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Attach the </a:t>
            </a:r>
            <a:r>
              <a:rPr lang="en-US" sz="18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LimitedIamPolicy</a:t>
            </a:r>
            <a:r>
              <a:rPr lang="en-US" sz="18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policy</a:t>
            </a:r>
          </a:p>
          <a:p>
            <a:pPr marL="171450" indent="-171450" algn="l">
              <a:buFont typeface="Arial" panose="020B0604020202020204" pitchFamily="34" charset="0"/>
              <a:buChar char="•"/>
            </a:pPr>
            <a:r>
              <a:rPr lang="en-US" sz="18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Remove the </a:t>
            </a:r>
            <a:r>
              <a:rPr lang="en-US" sz="18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IAMReadOnlyAccess</a:t>
            </a:r>
            <a:r>
              <a:rPr lang="en-US" sz="18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policy</a:t>
            </a:r>
          </a:p>
          <a:p>
            <a:pPr algn="l"/>
            <a:endParaRPr lang="en-US" sz="18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sz="18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Sofía asks Olivia to confirm that she can still access the details of the </a:t>
            </a:r>
            <a:r>
              <a:rPr lang="en-US" sz="18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CafeRole</a:t>
            </a:r>
            <a:r>
              <a:rPr lang="en-US" sz="18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IAM role, even with the more limited IAM access rights now granted to her.</a:t>
            </a:r>
          </a:p>
        </p:txBody>
      </p:sp>
    </p:spTree>
    <p:extLst>
      <p:ext uri="{BB962C8B-B14F-4D97-AF65-F5344CB8AC3E}">
        <p14:creationId xmlns:p14="http://schemas.microsoft.com/office/powerpoint/2010/main" val="1588158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normAutofit/>
          </a:bodyPr>
          <a:lstStyle/>
          <a:p>
            <a:r>
              <a:rPr lang="en-US" dirty="0"/>
              <a:t>Return to </a:t>
            </a:r>
            <a:r>
              <a:rPr lang="en-US" dirty="0" err="1"/>
              <a:t>olivia’s</a:t>
            </a:r>
            <a:r>
              <a:rPr lang="en-US" dirty="0"/>
              <a:t> browser and validate that you still have the access</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14" name="TextBox 13">
            <a:extLst>
              <a:ext uri="{FF2B5EF4-FFF2-40B4-BE49-F238E27FC236}">
                <a16:creationId xmlns:a16="http://schemas.microsoft.com/office/drawing/2014/main" id="{9400B273-F6CA-2BA4-D269-7DD3FAD11210}"/>
              </a:ext>
            </a:extLst>
          </p:cNvPr>
          <p:cNvSpPr txBox="1"/>
          <p:nvPr/>
        </p:nvSpPr>
        <p:spPr>
          <a:xfrm>
            <a:off x="8610600" y="1690688"/>
            <a:ext cx="3378200" cy="3754874"/>
          </a:xfrm>
          <a:prstGeom prst="rect">
            <a:avLst/>
          </a:prstGeom>
          <a:noFill/>
        </p:spPr>
        <p:txBody>
          <a:bodyPr wrap="square">
            <a:spAutoFit/>
          </a:bodyPr>
          <a:lstStyle/>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Return to the browser tab where you are logged in as Olivia, and verify that you can still access the details of </a:t>
            </a:r>
            <a:r>
              <a:rPr lang="en-US" sz="14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CafeRole</a:t>
            </a: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t>
            </a:r>
          </a:p>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In the Amazon EC2 console, select the aws-cloud9-DEVCafeServer instance.</a:t>
            </a:r>
          </a:p>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In the Details tab, notice that you can now see that the IAM role attached is named </a:t>
            </a:r>
            <a:r>
              <a:rPr lang="en-US" sz="14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CafeRole</a:t>
            </a: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t>
            </a:r>
          </a:p>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Still as Olivia, go to the IAM console and choose Roles.</a:t>
            </a:r>
          </a:p>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Search for and select the </a:t>
            </a:r>
            <a:r>
              <a:rPr lang="en-US" sz="14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CafeRole</a:t>
            </a: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a:t>
            </a:r>
          </a:p>
          <a:p>
            <a:pPr marL="171450" indent="-171450" algn="l">
              <a:buFont typeface="Arial" panose="020B0604020202020204" pitchFamily="34" charset="0"/>
              <a:buChar char="•"/>
            </a:pP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In the Permissions tab, expand the </a:t>
            </a:r>
            <a:r>
              <a:rPr lang="en-US" sz="1400" b="0" i="0" dirty="0" err="1">
                <a:solidFill>
                  <a:srgbClr val="333333"/>
                </a:solidFill>
                <a:effectLst/>
                <a:latin typeface="Open Sans" panose="020B0606030504020204" pitchFamily="34" charset="0"/>
                <a:ea typeface="Open Sans" panose="020B0606030504020204" pitchFamily="34" charset="0"/>
                <a:cs typeface="Open Sans" panose="020B0606030504020204" pitchFamily="34" charset="0"/>
              </a:rPr>
              <a:t>AmazonSSMManagedInstanceCore</a:t>
            </a:r>
            <a:r>
              <a:rPr lang="en-US" sz="1400"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 policy and verify that you can still see the JSON document details.</a:t>
            </a:r>
          </a:p>
        </p:txBody>
      </p:sp>
      <p:pic>
        <p:nvPicPr>
          <p:cNvPr id="5" name="Picture 4">
            <a:extLst>
              <a:ext uri="{FF2B5EF4-FFF2-40B4-BE49-F238E27FC236}">
                <a16:creationId xmlns:a16="http://schemas.microsoft.com/office/drawing/2014/main" id="{8FF81CBF-E2A5-7DC7-EFAC-3592CB3BF0B6}"/>
              </a:ext>
            </a:extLst>
          </p:cNvPr>
          <p:cNvPicPr>
            <a:picLocks noChangeAspect="1"/>
          </p:cNvPicPr>
          <p:nvPr/>
        </p:nvPicPr>
        <p:blipFill>
          <a:blip r:embed="rId2"/>
          <a:stretch>
            <a:fillRect/>
          </a:stretch>
        </p:blipFill>
        <p:spPr>
          <a:xfrm>
            <a:off x="586382" y="1580042"/>
            <a:ext cx="6403697" cy="3120577"/>
          </a:xfrm>
          <a:prstGeom prst="rect">
            <a:avLst/>
          </a:prstGeom>
        </p:spPr>
      </p:pic>
      <p:pic>
        <p:nvPicPr>
          <p:cNvPr id="11" name="Picture 10">
            <a:extLst>
              <a:ext uri="{FF2B5EF4-FFF2-40B4-BE49-F238E27FC236}">
                <a16:creationId xmlns:a16="http://schemas.microsoft.com/office/drawing/2014/main" id="{AE117763-C084-0132-D39F-FE016C4C0388}"/>
              </a:ext>
            </a:extLst>
          </p:cNvPr>
          <p:cNvPicPr>
            <a:picLocks noChangeAspect="1"/>
          </p:cNvPicPr>
          <p:nvPr/>
        </p:nvPicPr>
        <p:blipFill>
          <a:blip r:embed="rId3"/>
          <a:stretch>
            <a:fillRect/>
          </a:stretch>
        </p:blipFill>
        <p:spPr>
          <a:xfrm>
            <a:off x="586382" y="4791205"/>
            <a:ext cx="5509618" cy="1940232"/>
          </a:xfrm>
          <a:prstGeom prst="rect">
            <a:avLst/>
          </a:prstGeom>
        </p:spPr>
      </p:pic>
    </p:spTree>
    <p:extLst>
      <p:ext uri="{BB962C8B-B14F-4D97-AF65-F5344CB8AC3E}">
        <p14:creationId xmlns:p14="http://schemas.microsoft.com/office/powerpoint/2010/main" val="4186237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r>
              <a:rPr lang="en-US" dirty="0"/>
              <a:t>Amrit Singh</a:t>
            </a:r>
          </a:p>
        </p:txBody>
      </p:sp>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39</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365125"/>
            <a:ext cx="10515600" cy="1325563"/>
          </a:xfrm>
        </p:spPr>
        <p:txBody>
          <a:bodyPr/>
          <a:lstStyle/>
          <a:p>
            <a:r>
              <a:rPr lang="en-US" dirty="0"/>
              <a:t>Wait to see lab ready status in the window then press x and click on </a:t>
            </a:r>
            <a:r>
              <a:rPr lang="en-US" dirty="0" err="1"/>
              <a:t>aws</a:t>
            </a:r>
            <a:r>
              <a:rPr lang="en-US" dirty="0"/>
              <a:t> to launch console</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6" name="Picture 5">
            <a:extLst>
              <a:ext uri="{FF2B5EF4-FFF2-40B4-BE49-F238E27FC236}">
                <a16:creationId xmlns:a16="http://schemas.microsoft.com/office/drawing/2014/main" id="{D177F913-6CF6-E691-49FA-AE8C04DA7BB9}"/>
              </a:ext>
            </a:extLst>
          </p:cNvPr>
          <p:cNvPicPr>
            <a:picLocks noChangeAspect="1"/>
          </p:cNvPicPr>
          <p:nvPr/>
        </p:nvPicPr>
        <p:blipFill>
          <a:blip r:embed="rId2"/>
          <a:stretch>
            <a:fillRect/>
          </a:stretch>
        </p:blipFill>
        <p:spPr>
          <a:xfrm>
            <a:off x="1440386" y="1899486"/>
            <a:ext cx="8991240" cy="4169156"/>
          </a:xfrm>
          <a:prstGeom prst="rect">
            <a:avLst/>
          </a:prstGeom>
        </p:spPr>
      </p:pic>
    </p:spTree>
    <p:extLst>
      <p:ext uri="{BB962C8B-B14F-4D97-AF65-F5344CB8AC3E}">
        <p14:creationId xmlns:p14="http://schemas.microsoft.com/office/powerpoint/2010/main" val="3401433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746560" cy="1714033"/>
          </a:xfrm>
        </p:spPr>
        <p:txBody>
          <a:bodyPr/>
          <a:lstStyle/>
          <a:p>
            <a:r>
              <a:rPr lang="en-US" dirty="0"/>
              <a:t>Task 1: Configuring an IAM group with policies and an IAM user</a:t>
            </a:r>
          </a:p>
        </p:txBody>
      </p:sp>
    </p:spTree>
    <p:extLst>
      <p:ext uri="{BB962C8B-B14F-4D97-AF65-F5344CB8AC3E}">
        <p14:creationId xmlns:p14="http://schemas.microsoft.com/office/powerpoint/2010/main" val="379728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Open the </a:t>
            </a:r>
            <a:r>
              <a:rPr lang="en-US" dirty="0" err="1"/>
              <a:t>iam</a:t>
            </a:r>
            <a:r>
              <a:rPr lang="en-US" dirty="0"/>
              <a:t> services page</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6" name="Picture 5">
            <a:extLst>
              <a:ext uri="{FF2B5EF4-FFF2-40B4-BE49-F238E27FC236}">
                <a16:creationId xmlns:a16="http://schemas.microsoft.com/office/drawing/2014/main" id="{39837E13-5B01-E46F-6592-39D7FB59F0BC}"/>
              </a:ext>
            </a:extLst>
          </p:cNvPr>
          <p:cNvPicPr>
            <a:picLocks noChangeAspect="1"/>
          </p:cNvPicPr>
          <p:nvPr/>
        </p:nvPicPr>
        <p:blipFill>
          <a:blip r:embed="rId2"/>
          <a:stretch>
            <a:fillRect/>
          </a:stretch>
        </p:blipFill>
        <p:spPr>
          <a:xfrm>
            <a:off x="544515" y="1555606"/>
            <a:ext cx="7927540" cy="3373156"/>
          </a:xfrm>
          <a:prstGeom prst="rect">
            <a:avLst/>
          </a:prstGeom>
        </p:spPr>
      </p:pic>
      <p:sp>
        <p:nvSpPr>
          <p:cNvPr id="10" name="TextBox 9">
            <a:extLst>
              <a:ext uri="{FF2B5EF4-FFF2-40B4-BE49-F238E27FC236}">
                <a16:creationId xmlns:a16="http://schemas.microsoft.com/office/drawing/2014/main" id="{45E7E3D7-7C3C-84B1-CACD-CB054600932B}"/>
              </a:ext>
            </a:extLst>
          </p:cNvPr>
          <p:cNvSpPr txBox="1"/>
          <p:nvPr/>
        </p:nvSpPr>
        <p:spPr>
          <a:xfrm>
            <a:off x="8849360" y="1595120"/>
            <a:ext cx="2743200" cy="523220"/>
          </a:xfrm>
          <a:prstGeom prst="rect">
            <a:avLst/>
          </a:prstGeom>
          <a:noFill/>
        </p:spPr>
        <p:txBody>
          <a:bodyPr wrap="square" rtlCol="0">
            <a:spAutoFit/>
          </a:bodyPr>
          <a:lstStyle/>
          <a:p>
            <a:r>
              <a:rPr lang="en-US" sz="1400" b="0" i="0" dirty="0">
                <a:solidFill>
                  <a:srgbClr val="333333"/>
                </a:solidFill>
                <a:effectLst/>
                <a:latin typeface="Open Sans" panose="020B0606030504020204" pitchFamily="34" charset="0"/>
              </a:rPr>
              <a:t>In the console, open the IAM service page</a:t>
            </a:r>
            <a:endParaRPr lang="en-US" sz="1400" dirty="0"/>
          </a:p>
        </p:txBody>
      </p:sp>
    </p:spTree>
    <p:extLst>
      <p:ext uri="{BB962C8B-B14F-4D97-AF65-F5344CB8AC3E}">
        <p14:creationId xmlns:p14="http://schemas.microsoft.com/office/powerpoint/2010/main" val="2289319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Click on create group and add the name and the associated permissions</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10" name="TextBox 9">
            <a:extLst>
              <a:ext uri="{FF2B5EF4-FFF2-40B4-BE49-F238E27FC236}">
                <a16:creationId xmlns:a16="http://schemas.microsoft.com/office/drawing/2014/main" id="{45E7E3D7-7C3C-84B1-CACD-CB054600932B}"/>
              </a:ext>
            </a:extLst>
          </p:cNvPr>
          <p:cNvSpPr txBox="1"/>
          <p:nvPr/>
        </p:nvSpPr>
        <p:spPr>
          <a:xfrm>
            <a:off x="8849359" y="1595120"/>
            <a:ext cx="3204095" cy="1384995"/>
          </a:xfrm>
          <a:prstGeom prst="rect">
            <a:avLst/>
          </a:prstGeom>
          <a:noFill/>
        </p:spPr>
        <p:txBody>
          <a:bodyPr wrap="square" rtlCol="0">
            <a:spAutoFit/>
          </a:bodyPr>
          <a:lstStyle/>
          <a:p>
            <a:r>
              <a:rPr lang="en-IN" sz="1400" dirty="0"/>
              <a:t>  Create an IAM group named </a:t>
            </a:r>
            <a:r>
              <a:rPr lang="en-IN" sz="1400" dirty="0" err="1"/>
              <a:t>AppDevelopers</a:t>
            </a:r>
            <a:r>
              <a:rPr lang="en-IN" sz="1400" dirty="0"/>
              <a:t> and attach the policies:</a:t>
            </a:r>
          </a:p>
          <a:p>
            <a:pPr marL="285750" indent="-285750">
              <a:buFont typeface="Arial" panose="020B0604020202020204" pitchFamily="34" charset="0"/>
              <a:buChar char="•"/>
            </a:pPr>
            <a:r>
              <a:rPr lang="en-US" sz="1400" b="1" i="0" dirty="0">
                <a:solidFill>
                  <a:srgbClr val="333333"/>
                </a:solidFill>
                <a:effectLst/>
                <a:latin typeface="Open Sans" panose="020B0606030504020204" pitchFamily="34" charset="0"/>
              </a:rPr>
              <a:t>AmazonEC2ReadOnlyAccess</a:t>
            </a:r>
            <a:endParaRPr lang="en-US" sz="1400" b="0" i="0" dirty="0">
              <a:solidFill>
                <a:srgbClr val="333333"/>
              </a:solidFill>
              <a:effectLst/>
              <a:latin typeface="Open Sans" panose="020B0606030504020204" pitchFamily="34" charset="0"/>
            </a:endParaRPr>
          </a:p>
          <a:p>
            <a:pPr marL="285750" indent="-285750">
              <a:buFont typeface="Arial" panose="020B0604020202020204" pitchFamily="34" charset="0"/>
              <a:buChar char="•"/>
            </a:pPr>
            <a:r>
              <a:rPr lang="en-US" sz="1400" b="1" i="0" dirty="0">
                <a:solidFill>
                  <a:srgbClr val="333333"/>
                </a:solidFill>
                <a:effectLst/>
                <a:latin typeface="Open Sans" panose="020B0606030504020204" pitchFamily="34" charset="0"/>
              </a:rPr>
              <a:t>AWSCloud9EnvironmentMember</a:t>
            </a:r>
          </a:p>
          <a:p>
            <a:r>
              <a:rPr lang="en-US" sz="1400" dirty="0">
                <a:solidFill>
                  <a:srgbClr val="333333"/>
                </a:solidFill>
                <a:latin typeface="Open Sans" panose="020B0606030504020204" pitchFamily="34" charset="0"/>
              </a:rPr>
              <a:t>Then click create Group</a:t>
            </a:r>
            <a:endParaRPr lang="en-US" sz="1400" dirty="0"/>
          </a:p>
        </p:txBody>
      </p:sp>
      <p:pic>
        <p:nvPicPr>
          <p:cNvPr id="4" name="Picture 3">
            <a:extLst>
              <a:ext uri="{FF2B5EF4-FFF2-40B4-BE49-F238E27FC236}">
                <a16:creationId xmlns:a16="http://schemas.microsoft.com/office/drawing/2014/main" id="{B23D4F2E-3B2F-2806-8B53-B43DA1D6A132}"/>
              </a:ext>
            </a:extLst>
          </p:cNvPr>
          <p:cNvPicPr>
            <a:picLocks noChangeAspect="1"/>
          </p:cNvPicPr>
          <p:nvPr/>
        </p:nvPicPr>
        <p:blipFill>
          <a:blip r:embed="rId2"/>
          <a:stretch>
            <a:fillRect/>
          </a:stretch>
        </p:blipFill>
        <p:spPr>
          <a:xfrm>
            <a:off x="457200" y="1690688"/>
            <a:ext cx="8153400" cy="1214229"/>
          </a:xfrm>
          <a:prstGeom prst="rect">
            <a:avLst/>
          </a:prstGeom>
        </p:spPr>
      </p:pic>
      <p:sp>
        <p:nvSpPr>
          <p:cNvPr id="5" name="Rectangle 4">
            <a:extLst>
              <a:ext uri="{FF2B5EF4-FFF2-40B4-BE49-F238E27FC236}">
                <a16:creationId xmlns:a16="http://schemas.microsoft.com/office/drawing/2014/main" id="{3FEFD7ED-01CF-2555-1E4F-0B3B6CCC71B5}"/>
              </a:ext>
            </a:extLst>
          </p:cNvPr>
          <p:cNvSpPr/>
          <p:nvPr/>
        </p:nvSpPr>
        <p:spPr>
          <a:xfrm>
            <a:off x="7741226" y="1891144"/>
            <a:ext cx="722053" cy="30341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DDF476D-34A8-9418-4083-3D6555B7B271}"/>
              </a:ext>
            </a:extLst>
          </p:cNvPr>
          <p:cNvPicPr>
            <a:picLocks noChangeAspect="1"/>
          </p:cNvPicPr>
          <p:nvPr/>
        </p:nvPicPr>
        <p:blipFill>
          <a:blip r:embed="rId3"/>
          <a:stretch>
            <a:fillRect/>
          </a:stretch>
        </p:blipFill>
        <p:spPr>
          <a:xfrm>
            <a:off x="457200" y="2904917"/>
            <a:ext cx="5638800" cy="3381706"/>
          </a:xfrm>
          <a:prstGeom prst="rect">
            <a:avLst/>
          </a:prstGeom>
        </p:spPr>
      </p:pic>
    </p:spTree>
    <p:extLst>
      <p:ext uri="{BB962C8B-B14F-4D97-AF65-F5344CB8AC3E}">
        <p14:creationId xmlns:p14="http://schemas.microsoft.com/office/powerpoint/2010/main" val="34223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Go to users tab and click on create user button and add Nikhil as details below</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
        <p:nvSpPr>
          <p:cNvPr id="10" name="TextBox 9">
            <a:extLst>
              <a:ext uri="{FF2B5EF4-FFF2-40B4-BE49-F238E27FC236}">
                <a16:creationId xmlns:a16="http://schemas.microsoft.com/office/drawing/2014/main" id="{45E7E3D7-7C3C-84B1-CACD-CB054600932B}"/>
              </a:ext>
            </a:extLst>
          </p:cNvPr>
          <p:cNvSpPr txBox="1"/>
          <p:nvPr/>
        </p:nvSpPr>
        <p:spPr>
          <a:xfrm>
            <a:off x="7990609" y="1595120"/>
            <a:ext cx="4062845" cy="4616648"/>
          </a:xfrm>
          <a:prstGeom prst="rect">
            <a:avLst/>
          </a:prstGeom>
          <a:noFill/>
        </p:spPr>
        <p:txBody>
          <a:bodyPr wrap="square" rtlCol="0">
            <a:spAutoFit/>
          </a:bodyPr>
          <a:lstStyle/>
          <a:p>
            <a:r>
              <a:rPr lang="en-US" sz="1400" i="0" dirty="0">
                <a:solidFill>
                  <a:srgbClr val="333333"/>
                </a:solidFill>
                <a:effectLst/>
                <a:latin typeface="Open Sans" panose="020B0606030504020204" pitchFamily="34" charset="0"/>
              </a:rPr>
              <a:t>Create an IAM user and add the user to the </a:t>
            </a:r>
            <a:r>
              <a:rPr lang="en-US" sz="1400" i="0" dirty="0" err="1">
                <a:solidFill>
                  <a:srgbClr val="333333"/>
                </a:solidFill>
                <a:effectLst/>
                <a:latin typeface="Open Sans" panose="020B0606030504020204" pitchFamily="34" charset="0"/>
              </a:rPr>
              <a:t>AppDevelopers</a:t>
            </a:r>
            <a:r>
              <a:rPr lang="en-US" sz="1400" i="0" dirty="0">
                <a:solidFill>
                  <a:srgbClr val="333333"/>
                </a:solidFill>
                <a:effectLst/>
                <a:latin typeface="Open Sans" panose="020B0606030504020204" pitchFamily="34" charset="0"/>
              </a:rPr>
              <a:t> group.</a:t>
            </a:r>
          </a:p>
          <a:p>
            <a:pPr marL="285750" indent="-285750">
              <a:buFont typeface="Arial" panose="020B0604020202020204" pitchFamily="34" charset="0"/>
              <a:buChar char="•"/>
            </a:pPr>
            <a:endParaRPr lang="en-US" sz="1400" i="0" dirty="0">
              <a:solidFill>
                <a:srgbClr val="333333"/>
              </a:solidFill>
              <a:effectLst/>
              <a:latin typeface="Open Sans" panose="020B0606030504020204" pitchFamily="34" charset="0"/>
            </a:endParaRPr>
          </a:p>
          <a:p>
            <a:pPr marL="285750" indent="-285750">
              <a:buFont typeface="Arial" panose="020B0604020202020204" pitchFamily="34" charset="0"/>
              <a:buChar char="•"/>
            </a:pPr>
            <a:r>
              <a:rPr lang="en-US" sz="1400" i="0" dirty="0">
                <a:solidFill>
                  <a:srgbClr val="333333"/>
                </a:solidFill>
                <a:effectLst/>
                <a:latin typeface="Open Sans" panose="020B0606030504020204" pitchFamily="34" charset="0"/>
              </a:rPr>
              <a:t>User name: Nikhil</a:t>
            </a:r>
          </a:p>
          <a:p>
            <a:pPr marL="285750" indent="-285750">
              <a:buFont typeface="Arial" panose="020B0604020202020204" pitchFamily="34" charset="0"/>
              <a:buChar char="•"/>
            </a:pPr>
            <a:endParaRPr lang="en-US" sz="1400" i="0" dirty="0">
              <a:solidFill>
                <a:srgbClr val="333333"/>
              </a:solidFill>
              <a:effectLst/>
              <a:latin typeface="Open Sans" panose="020B0606030504020204" pitchFamily="34" charset="0"/>
            </a:endParaRPr>
          </a:p>
          <a:p>
            <a:pPr marL="285750" indent="-285750">
              <a:buFont typeface="Arial" panose="020B0604020202020204" pitchFamily="34" charset="0"/>
              <a:buChar char="•"/>
            </a:pPr>
            <a:r>
              <a:rPr lang="en-US" sz="1400" i="0" dirty="0">
                <a:solidFill>
                  <a:srgbClr val="333333"/>
                </a:solidFill>
                <a:effectLst/>
                <a:latin typeface="Open Sans" panose="020B0606030504020204" pitchFamily="34" charset="0"/>
              </a:rPr>
              <a:t>Access type: AWS Management Console access</a:t>
            </a:r>
          </a:p>
          <a:p>
            <a:pPr marL="285750" indent="-285750">
              <a:buFont typeface="Arial" panose="020B0604020202020204" pitchFamily="34" charset="0"/>
              <a:buChar char="•"/>
            </a:pPr>
            <a:endParaRPr lang="en-US" sz="1400" i="0" dirty="0">
              <a:solidFill>
                <a:srgbClr val="333333"/>
              </a:solidFill>
              <a:effectLst/>
              <a:latin typeface="Open Sans" panose="020B0606030504020204" pitchFamily="34" charset="0"/>
            </a:endParaRPr>
          </a:p>
          <a:p>
            <a:pPr marL="285750" indent="-285750">
              <a:buFont typeface="Arial" panose="020B0604020202020204" pitchFamily="34" charset="0"/>
              <a:buChar char="•"/>
            </a:pPr>
            <a:r>
              <a:rPr lang="en-US" sz="1400" i="0" dirty="0">
                <a:solidFill>
                  <a:srgbClr val="333333"/>
                </a:solidFill>
                <a:effectLst/>
                <a:latin typeface="Open Sans" panose="020B0606030504020204" pitchFamily="34" charset="0"/>
              </a:rPr>
              <a:t>Custom password: @ppD3veloper2020!</a:t>
            </a:r>
          </a:p>
          <a:p>
            <a:pPr marL="285750" indent="-285750">
              <a:buFont typeface="Arial" panose="020B0604020202020204" pitchFamily="34" charset="0"/>
              <a:buChar char="•"/>
            </a:pPr>
            <a:endParaRPr lang="en-US" sz="1400" i="0" dirty="0">
              <a:solidFill>
                <a:srgbClr val="333333"/>
              </a:solidFill>
              <a:effectLst/>
              <a:latin typeface="Open Sans" panose="020B0606030504020204" pitchFamily="34" charset="0"/>
            </a:endParaRPr>
          </a:p>
          <a:p>
            <a:pPr marL="285750" indent="-285750">
              <a:buFont typeface="Arial" panose="020B0604020202020204" pitchFamily="34" charset="0"/>
              <a:buChar char="•"/>
            </a:pPr>
            <a:r>
              <a:rPr lang="en-US" sz="1400" i="0" dirty="0">
                <a:solidFill>
                  <a:srgbClr val="333333"/>
                </a:solidFill>
                <a:effectLst/>
                <a:latin typeface="Open Sans" panose="020B0606030504020204" pitchFamily="34" charset="0"/>
              </a:rPr>
              <a:t>Require password reset: Clear this check box</a:t>
            </a:r>
          </a:p>
          <a:p>
            <a:pPr marL="285750" indent="-285750">
              <a:buFont typeface="Arial" panose="020B0604020202020204" pitchFamily="34" charset="0"/>
              <a:buChar char="•"/>
            </a:pPr>
            <a:endParaRPr lang="en-US" sz="1400" i="0" dirty="0">
              <a:solidFill>
                <a:srgbClr val="333333"/>
              </a:solidFill>
              <a:effectLst/>
              <a:latin typeface="Open Sans" panose="020B0606030504020204" pitchFamily="34" charset="0"/>
            </a:endParaRPr>
          </a:p>
          <a:p>
            <a:pPr marL="285750" indent="-285750">
              <a:buFont typeface="Arial" panose="020B0604020202020204" pitchFamily="34" charset="0"/>
              <a:buChar char="•"/>
            </a:pPr>
            <a:r>
              <a:rPr lang="en-US" sz="1400" i="0" dirty="0">
                <a:solidFill>
                  <a:srgbClr val="333333"/>
                </a:solidFill>
                <a:effectLst/>
                <a:latin typeface="Open Sans" panose="020B0606030504020204" pitchFamily="34" charset="0"/>
              </a:rPr>
              <a:t>Add Nikhil to the </a:t>
            </a:r>
            <a:r>
              <a:rPr lang="en-US" sz="1400" i="0" dirty="0" err="1">
                <a:solidFill>
                  <a:srgbClr val="333333"/>
                </a:solidFill>
                <a:effectLst/>
                <a:latin typeface="Open Sans" panose="020B0606030504020204" pitchFamily="34" charset="0"/>
              </a:rPr>
              <a:t>AppDevelopers</a:t>
            </a:r>
            <a:r>
              <a:rPr lang="en-US" sz="1400" i="0" dirty="0">
                <a:solidFill>
                  <a:srgbClr val="333333"/>
                </a:solidFill>
                <a:effectLst/>
                <a:latin typeface="Open Sans" panose="020B0606030504020204" pitchFamily="34" charset="0"/>
              </a:rPr>
              <a:t> group</a:t>
            </a:r>
          </a:p>
          <a:p>
            <a:pPr marL="285750" indent="-285750">
              <a:buFont typeface="Arial" panose="020B0604020202020204" pitchFamily="34" charset="0"/>
              <a:buChar char="•"/>
            </a:pPr>
            <a:endParaRPr lang="en-US" sz="1400" i="0" dirty="0">
              <a:solidFill>
                <a:srgbClr val="333333"/>
              </a:solidFill>
              <a:effectLst/>
              <a:latin typeface="Open Sans" panose="020B0606030504020204" pitchFamily="34" charset="0"/>
            </a:endParaRPr>
          </a:p>
          <a:p>
            <a:r>
              <a:rPr lang="en-US" sz="1400" i="0" dirty="0">
                <a:solidFill>
                  <a:srgbClr val="333333"/>
                </a:solidFill>
                <a:effectLst/>
                <a:latin typeface="Open Sans" panose="020B0606030504020204" pitchFamily="34" charset="0"/>
              </a:rPr>
              <a:t>Note: You don't need to add any tags In the Success screen, you can optionally choose Download .csv and save the file to your computer</a:t>
            </a:r>
          </a:p>
          <a:p>
            <a:r>
              <a:rPr lang="en-US" sz="1400" i="0" dirty="0">
                <a:solidFill>
                  <a:srgbClr val="333333"/>
                </a:solidFill>
                <a:effectLst/>
                <a:latin typeface="Open Sans" panose="020B0606030504020204" pitchFamily="34" charset="0"/>
              </a:rPr>
              <a:t>Choose Close</a:t>
            </a:r>
          </a:p>
          <a:p>
            <a:r>
              <a:rPr lang="en-US" sz="1400" dirty="0">
                <a:solidFill>
                  <a:srgbClr val="333333"/>
                </a:solidFill>
                <a:latin typeface="Open Sans" panose="020B0606030504020204" pitchFamily="34" charset="0"/>
              </a:rPr>
              <a:t>Then click create Group</a:t>
            </a:r>
            <a:endParaRPr lang="en-US" sz="1400" dirty="0"/>
          </a:p>
        </p:txBody>
      </p:sp>
      <p:pic>
        <p:nvPicPr>
          <p:cNvPr id="6" name="Picture 5">
            <a:extLst>
              <a:ext uri="{FF2B5EF4-FFF2-40B4-BE49-F238E27FC236}">
                <a16:creationId xmlns:a16="http://schemas.microsoft.com/office/drawing/2014/main" id="{B5F8228E-D5A5-4C1A-F153-018D125B1795}"/>
              </a:ext>
            </a:extLst>
          </p:cNvPr>
          <p:cNvPicPr>
            <a:picLocks noChangeAspect="1"/>
          </p:cNvPicPr>
          <p:nvPr/>
        </p:nvPicPr>
        <p:blipFill>
          <a:blip r:embed="rId2"/>
          <a:stretch>
            <a:fillRect/>
          </a:stretch>
        </p:blipFill>
        <p:spPr>
          <a:xfrm>
            <a:off x="138546" y="1444336"/>
            <a:ext cx="7852063" cy="979608"/>
          </a:xfrm>
          <a:prstGeom prst="rect">
            <a:avLst/>
          </a:prstGeom>
        </p:spPr>
      </p:pic>
      <p:sp>
        <p:nvSpPr>
          <p:cNvPr id="11" name="Rectangle 10">
            <a:extLst>
              <a:ext uri="{FF2B5EF4-FFF2-40B4-BE49-F238E27FC236}">
                <a16:creationId xmlns:a16="http://schemas.microsoft.com/office/drawing/2014/main" id="{237D179C-C443-AC68-210E-A0F43D329757}"/>
              </a:ext>
            </a:extLst>
          </p:cNvPr>
          <p:cNvSpPr/>
          <p:nvPr/>
        </p:nvSpPr>
        <p:spPr>
          <a:xfrm>
            <a:off x="7357253" y="1634236"/>
            <a:ext cx="616527" cy="21820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25C6E95-C9B3-832B-42A4-18CB02B778AC}"/>
              </a:ext>
            </a:extLst>
          </p:cNvPr>
          <p:cNvPicPr>
            <a:picLocks noChangeAspect="1"/>
          </p:cNvPicPr>
          <p:nvPr/>
        </p:nvPicPr>
        <p:blipFill>
          <a:blip r:embed="rId3"/>
          <a:stretch>
            <a:fillRect/>
          </a:stretch>
        </p:blipFill>
        <p:spPr>
          <a:xfrm>
            <a:off x="138546" y="2423944"/>
            <a:ext cx="7389145" cy="2819418"/>
          </a:xfrm>
          <a:prstGeom prst="rect">
            <a:avLst/>
          </a:prstGeom>
        </p:spPr>
      </p:pic>
      <p:pic>
        <p:nvPicPr>
          <p:cNvPr id="16" name="Picture 15">
            <a:extLst>
              <a:ext uri="{FF2B5EF4-FFF2-40B4-BE49-F238E27FC236}">
                <a16:creationId xmlns:a16="http://schemas.microsoft.com/office/drawing/2014/main" id="{D1E184D9-0C0F-F1D8-3E61-ED38F63E9A56}"/>
              </a:ext>
            </a:extLst>
          </p:cNvPr>
          <p:cNvPicPr>
            <a:picLocks noChangeAspect="1"/>
          </p:cNvPicPr>
          <p:nvPr/>
        </p:nvPicPr>
        <p:blipFill>
          <a:blip r:embed="rId4"/>
          <a:stretch>
            <a:fillRect/>
          </a:stretch>
        </p:blipFill>
        <p:spPr>
          <a:xfrm>
            <a:off x="138546" y="5070407"/>
            <a:ext cx="5389418" cy="1422468"/>
          </a:xfrm>
          <a:prstGeom prst="rect">
            <a:avLst/>
          </a:prstGeom>
        </p:spPr>
      </p:pic>
    </p:spTree>
    <p:extLst>
      <p:ext uri="{BB962C8B-B14F-4D97-AF65-F5344CB8AC3E}">
        <p14:creationId xmlns:p14="http://schemas.microsoft.com/office/powerpoint/2010/main" val="2681811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365125"/>
            <a:ext cx="10515600" cy="1325563"/>
          </a:xfrm>
        </p:spPr>
        <p:txBody>
          <a:bodyPr/>
          <a:lstStyle/>
          <a:p>
            <a:r>
              <a:rPr lang="en-US" dirty="0"/>
              <a:t>In the </a:t>
            </a:r>
            <a:r>
              <a:rPr lang="en-US" dirty="0" err="1"/>
              <a:t>aws</a:t>
            </a:r>
            <a:r>
              <a:rPr lang="en-US" dirty="0"/>
              <a:t> go to </a:t>
            </a:r>
            <a:r>
              <a:rPr lang="en-US" dirty="0" err="1"/>
              <a:t>aws</a:t>
            </a:r>
            <a:r>
              <a:rPr lang="en-US" dirty="0"/>
              <a:t> cloud9 and open ide for dev café server</a:t>
            </a:r>
          </a:p>
        </p:txBody>
      </p:sp>
      <p:sp>
        <p:nvSpPr>
          <p:cNvPr id="7" name="Date Placeholder 6">
            <a:extLst>
              <a:ext uri="{FF2B5EF4-FFF2-40B4-BE49-F238E27FC236}">
                <a16:creationId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10" name="TextBox 9">
            <a:extLst>
              <a:ext uri="{FF2B5EF4-FFF2-40B4-BE49-F238E27FC236}">
                <a16:creationId xmlns:a16="http://schemas.microsoft.com/office/drawing/2014/main" id="{45E7E3D7-7C3C-84B1-CACD-CB054600932B}"/>
              </a:ext>
            </a:extLst>
          </p:cNvPr>
          <p:cNvSpPr txBox="1"/>
          <p:nvPr/>
        </p:nvSpPr>
        <p:spPr>
          <a:xfrm>
            <a:off x="8849359" y="1595120"/>
            <a:ext cx="3204095" cy="4832092"/>
          </a:xfrm>
          <a:prstGeom prst="rect">
            <a:avLst/>
          </a:prstGeom>
          <a:noFill/>
        </p:spPr>
        <p:txBody>
          <a:bodyPr wrap="square" rtlCol="0">
            <a:spAutoFit/>
          </a:bodyPr>
          <a:lstStyle/>
          <a:p>
            <a:r>
              <a:rPr lang="en-US" sz="1400" b="0" i="0" dirty="0">
                <a:solidFill>
                  <a:srgbClr val="333333"/>
                </a:solidFill>
                <a:effectLst/>
                <a:latin typeface="Open Sans" panose="020B0606030504020204" pitchFamily="34" charset="0"/>
              </a:rPr>
              <a:t>While still logged in as the </a:t>
            </a:r>
            <a:r>
              <a:rPr lang="en-US" sz="1400" b="0" i="1" dirty="0" err="1">
                <a:solidFill>
                  <a:srgbClr val="333333"/>
                </a:solidFill>
                <a:effectLst/>
                <a:latin typeface="Open Sans" panose="020B0606030504020204" pitchFamily="34" charset="0"/>
              </a:rPr>
              <a:t>voclabs</a:t>
            </a:r>
            <a:r>
              <a:rPr lang="en-US" sz="1400" b="0" i="0" dirty="0">
                <a:solidFill>
                  <a:srgbClr val="333333"/>
                </a:solidFill>
                <a:effectLst/>
                <a:latin typeface="Open Sans" panose="020B0606030504020204" pitchFamily="34" charset="0"/>
              </a:rPr>
              <a:t> user (Sofía), connect to the AWS Cloud9 IDE and set up the café web application</a:t>
            </a:r>
          </a:p>
          <a:p>
            <a:pPr marL="171450" indent="-171450">
              <a:buFont typeface="Arial" panose="020B0604020202020204" pitchFamily="34" charset="0"/>
              <a:buChar char="•"/>
            </a:pPr>
            <a:r>
              <a:rPr lang="en-US" sz="1400" b="0" i="0" dirty="0">
                <a:solidFill>
                  <a:srgbClr val="333333"/>
                </a:solidFill>
                <a:effectLst/>
                <a:latin typeface="Open Sans" panose="020B0606030504020204" pitchFamily="34" charset="0"/>
              </a:rPr>
              <a:t>Open the </a:t>
            </a:r>
            <a:r>
              <a:rPr lang="en-US" sz="1400" b="1" i="0" dirty="0">
                <a:solidFill>
                  <a:srgbClr val="333333"/>
                </a:solidFill>
                <a:effectLst/>
                <a:latin typeface="Open Sans" panose="020B0606030504020204" pitchFamily="34" charset="0"/>
              </a:rPr>
              <a:t>AWS Cloud9</a:t>
            </a:r>
            <a:r>
              <a:rPr lang="en-US" sz="1400" b="0" i="0" dirty="0">
                <a:solidFill>
                  <a:srgbClr val="333333"/>
                </a:solidFill>
                <a:effectLst/>
                <a:latin typeface="Open Sans" panose="020B0606030504020204" pitchFamily="34" charset="0"/>
              </a:rPr>
              <a:t> service page and under </a:t>
            </a:r>
            <a:r>
              <a:rPr lang="en-US" sz="1400" b="1" i="0" dirty="0" err="1">
                <a:solidFill>
                  <a:srgbClr val="333333"/>
                </a:solidFill>
                <a:effectLst/>
                <a:latin typeface="Open Sans" panose="020B0606030504020204" pitchFamily="34" charset="0"/>
              </a:rPr>
              <a:t>DEVCafeServer</a:t>
            </a:r>
            <a:r>
              <a:rPr lang="en-US" sz="1400" b="0" i="0" dirty="0">
                <a:solidFill>
                  <a:srgbClr val="333333"/>
                </a:solidFill>
                <a:effectLst/>
                <a:latin typeface="Open Sans" panose="020B0606030504020204" pitchFamily="34" charset="0"/>
              </a:rPr>
              <a:t>, choose </a:t>
            </a:r>
            <a:r>
              <a:rPr lang="en-US" sz="1400" b="1" i="0" dirty="0">
                <a:solidFill>
                  <a:srgbClr val="333333"/>
                </a:solidFill>
                <a:effectLst/>
                <a:latin typeface="Open Sans" panose="020B0606030504020204" pitchFamily="34" charset="0"/>
              </a:rPr>
              <a:t>Open IDE</a:t>
            </a:r>
          </a:p>
          <a:p>
            <a:r>
              <a:rPr lang="en-US" sz="1400" b="0" i="0" dirty="0">
                <a:solidFill>
                  <a:srgbClr val="333333"/>
                </a:solidFill>
                <a:effectLst/>
                <a:latin typeface="Open Sans" panose="020B0606030504020204" pitchFamily="34" charset="0"/>
              </a:rPr>
              <a:t>The AWS Cloud9 IDE that run on an EC2 instance should now display</a:t>
            </a:r>
          </a:p>
          <a:p>
            <a:pPr marL="171450" indent="-171450">
              <a:buFont typeface="Arial" panose="020B0604020202020204" pitchFamily="34" charset="0"/>
              <a:buChar char="•"/>
            </a:pPr>
            <a:r>
              <a:rPr lang="en-US" sz="1400" b="0" i="0" dirty="0">
                <a:solidFill>
                  <a:srgbClr val="333333"/>
                </a:solidFill>
                <a:effectLst/>
                <a:latin typeface="Open Sans" panose="020B0606030504020204" pitchFamily="34" charset="0"/>
              </a:rPr>
              <a:t>In the Bash terminal window at the bottom of the screen, paste and run these three commands:</a:t>
            </a:r>
          </a:p>
          <a:p>
            <a:r>
              <a:rPr lang="en-US" sz="1400" dirty="0" err="1"/>
              <a:t>wget</a:t>
            </a:r>
            <a:r>
              <a:rPr lang="en-US" sz="1400" dirty="0"/>
              <a:t> https://aws-tc-largeobjects.s3-us-west-2.amazonaws.com/ILT-TF-200-ACACAD-20-EN/mod8-challenge/install-cafe-app.sh</a:t>
            </a:r>
          </a:p>
          <a:p>
            <a:r>
              <a:rPr lang="en-US" sz="1400" dirty="0" err="1"/>
              <a:t>chmod</a:t>
            </a:r>
            <a:r>
              <a:rPr lang="en-US" sz="1400" dirty="0"/>
              <a:t> +x install-cafe-app.sh</a:t>
            </a:r>
          </a:p>
          <a:p>
            <a:r>
              <a:rPr lang="en-US" sz="1400" dirty="0"/>
              <a:t>./install-cafe-app.sh</a:t>
            </a:r>
          </a:p>
          <a:p>
            <a:endParaRPr lang="en-US" sz="1400" dirty="0"/>
          </a:p>
          <a:p>
            <a:r>
              <a:rPr lang="en-US" sz="1400" b="1" i="0" dirty="0">
                <a:solidFill>
                  <a:srgbClr val="333333"/>
                </a:solidFill>
                <a:effectLst/>
                <a:latin typeface="Open Sans" panose="020B0606030504020204" pitchFamily="34" charset="0"/>
              </a:rPr>
              <a:t>Note</a:t>
            </a:r>
            <a:r>
              <a:rPr lang="en-US" sz="1400" b="0" i="0" dirty="0">
                <a:solidFill>
                  <a:srgbClr val="333333"/>
                </a:solidFill>
                <a:effectLst/>
                <a:latin typeface="Open Sans" panose="020B0606030504020204" pitchFamily="34" charset="0"/>
              </a:rPr>
              <a:t>: You do </a:t>
            </a:r>
            <a:r>
              <a:rPr lang="en-US" sz="1400" b="0" i="1" dirty="0">
                <a:solidFill>
                  <a:srgbClr val="333333"/>
                </a:solidFill>
                <a:effectLst/>
                <a:latin typeface="Open Sans" panose="020B0606030504020204" pitchFamily="34" charset="0"/>
              </a:rPr>
              <a:t>not</a:t>
            </a:r>
            <a:r>
              <a:rPr lang="en-US" sz="1400" b="0" i="0" dirty="0">
                <a:solidFill>
                  <a:srgbClr val="333333"/>
                </a:solidFill>
                <a:effectLst/>
                <a:latin typeface="Open Sans" panose="020B0606030504020204" pitchFamily="34" charset="0"/>
              </a:rPr>
              <a:t> need to wait for the script to finish running. Instead, go to the next step.</a:t>
            </a:r>
            <a:endParaRPr lang="en-US" sz="1400" dirty="0"/>
          </a:p>
        </p:txBody>
      </p:sp>
      <p:pic>
        <p:nvPicPr>
          <p:cNvPr id="4" name="Picture 3">
            <a:extLst>
              <a:ext uri="{FF2B5EF4-FFF2-40B4-BE49-F238E27FC236}">
                <a16:creationId xmlns:a16="http://schemas.microsoft.com/office/drawing/2014/main" id="{3BF32DE3-AB7D-244B-5DE5-DCF9B7C2B005}"/>
              </a:ext>
            </a:extLst>
          </p:cNvPr>
          <p:cNvPicPr>
            <a:picLocks noChangeAspect="1"/>
          </p:cNvPicPr>
          <p:nvPr/>
        </p:nvPicPr>
        <p:blipFill>
          <a:blip r:embed="rId2"/>
          <a:stretch>
            <a:fillRect/>
          </a:stretch>
        </p:blipFill>
        <p:spPr>
          <a:xfrm>
            <a:off x="138546" y="1584729"/>
            <a:ext cx="8603726" cy="1569856"/>
          </a:xfrm>
          <a:prstGeom prst="rect">
            <a:avLst/>
          </a:prstGeom>
        </p:spPr>
      </p:pic>
      <p:pic>
        <p:nvPicPr>
          <p:cNvPr id="12" name="Picture 11">
            <a:extLst>
              <a:ext uri="{FF2B5EF4-FFF2-40B4-BE49-F238E27FC236}">
                <a16:creationId xmlns:a16="http://schemas.microsoft.com/office/drawing/2014/main" id="{6EEC0D18-6916-E239-B00D-F113858E1C05}"/>
              </a:ext>
            </a:extLst>
          </p:cNvPr>
          <p:cNvPicPr>
            <a:picLocks noChangeAspect="1"/>
          </p:cNvPicPr>
          <p:nvPr/>
        </p:nvPicPr>
        <p:blipFill>
          <a:blip r:embed="rId3"/>
          <a:stretch>
            <a:fillRect/>
          </a:stretch>
        </p:blipFill>
        <p:spPr>
          <a:xfrm>
            <a:off x="138546" y="3406209"/>
            <a:ext cx="7361558" cy="1867062"/>
          </a:xfrm>
          <a:prstGeom prst="rect">
            <a:avLst/>
          </a:prstGeom>
        </p:spPr>
      </p:pic>
      <p:sp>
        <p:nvSpPr>
          <p:cNvPr id="28" name="Rectangle 27">
            <a:extLst>
              <a:ext uri="{FF2B5EF4-FFF2-40B4-BE49-F238E27FC236}">
                <a16:creationId xmlns:a16="http://schemas.microsoft.com/office/drawing/2014/main" id="{8D4BD1DF-223D-9BD5-3B20-C7C05A3CEE8A}"/>
              </a:ext>
            </a:extLst>
          </p:cNvPr>
          <p:cNvSpPr/>
          <p:nvPr/>
        </p:nvSpPr>
        <p:spPr>
          <a:xfrm>
            <a:off x="1901536" y="2885251"/>
            <a:ext cx="616527" cy="21820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256023"/>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{31445813-9591-42B5-853D-0D86C627885D}tf67328976_win32</Template>
  <TotalTime>3999</TotalTime>
  <Words>3035</Words>
  <Application>Microsoft Office PowerPoint</Application>
  <PresentationFormat>Widescreen</PresentationFormat>
  <Paragraphs>367</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Lucida Console</vt:lpstr>
      <vt:lpstr>Open Sans</vt:lpstr>
      <vt:lpstr>Tenorite</vt:lpstr>
      <vt:lpstr>Office Theme</vt:lpstr>
      <vt:lpstr>Module 8 – Challenge Lab: Controlling AWS Account Access by Using IAM</vt:lpstr>
      <vt:lpstr>AGENDA</vt:lpstr>
      <vt:lpstr>In aws labs click on start lab </vt:lpstr>
      <vt:lpstr>Wait to see lab ready status in the window then press x and click on aws to launch console</vt:lpstr>
      <vt:lpstr>Task 1: Configuring an IAM group with policies and an IAM user</vt:lpstr>
      <vt:lpstr>Open the iam services page</vt:lpstr>
      <vt:lpstr>Click on create group and add the name and the associated permissions</vt:lpstr>
      <vt:lpstr>Go to users tab and click on create user button and add Nikhil as details below</vt:lpstr>
      <vt:lpstr>In the aws go to aws cloud9 and open ide for dev café server</vt:lpstr>
      <vt:lpstr>Share the aws cloud9 environment with Nikhil and close the cloud9 ide but not the aws console page</vt:lpstr>
      <vt:lpstr>Task 2: Logging in as Nikhil and testing access</vt:lpstr>
      <vt:lpstr>To login as Nikhil follow the steps below</vt:lpstr>
      <vt:lpstr>OPEN THE EC2 CONSOLE AND SWITCH TO N.VIRGINIA AND COPY THE ADDRESS OF DEV CLOUD9 INSTANCE</vt:lpstr>
      <vt:lpstr>Answer the questions related to lab, answer question 1 and 2</vt:lpstr>
      <vt:lpstr>Open the ide in n.virginia in shared with me environment</vt:lpstr>
      <vt:lpstr>Open the index.php file from the directory</vt:lpstr>
      <vt:lpstr>Test the connectivity of the web application database</vt:lpstr>
      <vt:lpstr>Open the systems manager parameter store</vt:lpstr>
      <vt:lpstr>Check production environment</vt:lpstr>
      <vt:lpstr>Task 3: Configuring IAM for database administrator user access</vt:lpstr>
      <vt:lpstr>Create iam group called dbadministrators using sofia’s account</vt:lpstr>
      <vt:lpstr>Create a user olivia and add her to the new group</vt:lpstr>
      <vt:lpstr>Task 4: Logging in as the database administrator and resolving the database connectivity issue</vt:lpstr>
      <vt:lpstr>Log in as olivia after logging out from nikhil</vt:lpstr>
      <vt:lpstr>Verify the rds database is running</vt:lpstr>
      <vt:lpstr>RETURN TO AWS CONSOLE LOGGED IN AS SOFIA AND UNDER IAM USERGROUPS ADD THE FOLLOWING</vt:lpstr>
      <vt:lpstr>RETURN TO AWS CONSOLE LOGGED IN AS SOFIA AND UNDER IAM USERGROUPS ADD THE FOLLOWING</vt:lpstr>
      <vt:lpstr>RETURN AS OLIVIA TO THE EC2 CONSOLE</vt:lpstr>
      <vt:lpstr>RETURN AS OLIVIA TO THE EC2 CONSOLE</vt:lpstr>
      <vt:lpstr>RETURN AS OLIVIA TO THE EC2 CONSOLE</vt:lpstr>
      <vt:lpstr>Reload the website with the dev ip address and try to order</vt:lpstr>
      <vt:lpstr>Task 5: Using the IAM Policy Simulator and creating a custom IAM policy with the visual editor</vt:lpstr>
      <vt:lpstr>Return to the iam console where you are logged with sofia and paste the url below to simulate policies</vt:lpstr>
      <vt:lpstr>Return to iam console logged in as sofia</vt:lpstr>
      <vt:lpstr>View the permissions in json</vt:lpstr>
      <vt:lpstr>In the policies visualize the limitediampolicy</vt:lpstr>
      <vt:lpstr>In dbadministrator group remove IAMReadOnlyAccess and attach LimitedIamPolicy</vt:lpstr>
      <vt:lpstr>Return to olivia’s browser and validate that you still have the access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dc:title>
  <dc:creator>Singh, Amrit</dc:creator>
  <cp:lastModifiedBy>Singh, Amrit</cp:lastModifiedBy>
  <cp:revision>4</cp:revision>
  <dcterms:created xsi:type="dcterms:W3CDTF">2022-11-23T20:54:37Z</dcterms:created>
  <dcterms:modified xsi:type="dcterms:W3CDTF">2023-03-10T09:27:21Z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4044bd30-2ed7-4c9d-9d12-46200872a97b_Enabled">
    <vt:lpwstr>true</vt:lpwstr>
  </property>
  <property fmtid="{D5CDD505-2E9C-101B-9397-08002B2CF9AE}" pid="4" name="MSIP_Label_4044bd30-2ed7-4c9d-9d12-46200872a97b_SetDate">
    <vt:lpwstr>2022-12-20T18:11:50Z</vt:lpwstr>
  </property>
  <property fmtid="{D5CDD505-2E9C-101B-9397-08002B2CF9AE}" pid="5" name="MSIP_Label_4044bd30-2ed7-4c9d-9d12-46200872a97b_Method">
    <vt:lpwstr>Standard</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SiteId">
    <vt:lpwstr>4130bd39-7c53-419c-b1e5-8758d6d63f21</vt:lpwstr>
  </property>
  <property fmtid="{D5CDD505-2E9C-101B-9397-08002B2CF9AE}" pid="8" name="MSIP_Label_4044bd30-2ed7-4c9d-9d12-46200872a97b_ActionId">
    <vt:lpwstr>c8ea75f9-c6ad-4f15-bf96-828bf2d12088</vt:lpwstr>
  </property>
  <property fmtid="{D5CDD505-2E9C-101B-9397-08002B2CF9AE}" pid="9" name="MSIP_Label_4044bd30-2ed7-4c9d-9d12-46200872a97b_ContentBits">
    <vt:lpwstr>0</vt:lpwstr>
  </property>
</Properties>
</file>